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88" r:id="rId3"/>
    <p:sldId id="299" r:id="rId4"/>
    <p:sldId id="289" r:id="rId5"/>
    <p:sldId id="290" r:id="rId6"/>
    <p:sldId id="291" r:id="rId7"/>
    <p:sldId id="301" r:id="rId8"/>
    <p:sldId id="292" r:id="rId9"/>
    <p:sldId id="293" r:id="rId10"/>
    <p:sldId id="294" r:id="rId11"/>
    <p:sldId id="298" r:id="rId12"/>
    <p:sldId id="296" r:id="rId13"/>
    <p:sldId id="297" r:id="rId14"/>
    <p:sldId id="306" r:id="rId15"/>
    <p:sldId id="285" r:id="rId16"/>
    <p:sldId id="287" r:id="rId17"/>
    <p:sldId id="286" r:id="rId18"/>
    <p:sldId id="300" r:id="rId19"/>
    <p:sldId id="257" r:id="rId20"/>
    <p:sldId id="284" r:id="rId21"/>
    <p:sldId id="302" r:id="rId22"/>
    <p:sldId id="258" r:id="rId23"/>
    <p:sldId id="259" r:id="rId24"/>
    <p:sldId id="283" r:id="rId25"/>
    <p:sldId id="303" r:id="rId26"/>
    <p:sldId id="304" r:id="rId27"/>
    <p:sldId id="282" r:id="rId28"/>
    <p:sldId id="305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cmanová Helena" initials="KH" lastIdx="0" clrIdx="0">
    <p:extLst>
      <p:ext uri="{19B8F6BF-5375-455C-9EA6-DF929625EA0E}">
        <p15:presenceInfo xmlns:p15="http://schemas.microsoft.com/office/powerpoint/2012/main" userId="S-1-5-21-1757981266-2052111302-725345543-30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BA909-8320-46EF-9D52-2EDFDAB8773D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586B2-0A97-4A11-AC1F-A87DC1B675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77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586B2-0A97-4A11-AC1F-A87DC1B675E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94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9425D-1D3E-4B49-BBCF-619FE6E40B5B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95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024C-7489-4ABC-95F5-698876E8D0BA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F5B0-7913-44EE-A58F-98ED4B64FA89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78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FC44-EA8F-41FD-AA62-F347CB164AAB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78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152A-888F-4C97-8308-672AB0C916E2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8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2AF8-632A-4946-AA7A-9F29BDD5B242}" type="datetime1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13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5713-B5FC-4E77-A8A8-3FAB802D5C38}" type="datetime1">
              <a:rPr lang="cs-CZ" smtClean="0"/>
              <a:t>6.9.2019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38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F8FE-83B5-4990-87E9-8B82FC6EA019}" type="datetime1">
              <a:rPr lang="cs-CZ" smtClean="0"/>
              <a:t>6.9.2019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80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D9BA5-7B47-4F09-8DD1-3AA817A2B8C4}" type="datetime1">
              <a:rPr lang="cs-CZ" smtClean="0"/>
              <a:t>6.9.2019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07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3E0A-5052-4E1F-B247-F474AE6616BF}" type="datetime1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13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75AC-9543-4B3B-B0AA-E49C9DD8B557}" type="datetime1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50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C4DB-FB55-4307-ADED-D0E4DC27B108}" type="datetime1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Mgr. Kocmanová Helena 13.8.2019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D930D-D1D1-48EE-99C2-24FFB2A80E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09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6065" y="1122362"/>
            <a:ext cx="11635563" cy="4523526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5300" b="1" dirty="0" smtClean="0"/>
              <a:t>Poskytovatel </a:t>
            </a:r>
            <a:r>
              <a:rPr lang="cs-CZ" sz="5300" b="1" dirty="0"/>
              <a:t>pečovatelské </a:t>
            </a:r>
            <a:r>
              <a:rPr lang="cs-CZ" sz="5300" b="1" dirty="0" smtClean="0"/>
              <a:t>služby a pravidla poskytování této sociální služby</a:t>
            </a:r>
            <a:r>
              <a:rPr lang="cs-CZ" sz="5300" b="1" dirty="0"/>
              <a:t/>
            </a:r>
            <a:br>
              <a:rPr lang="cs-CZ" sz="5300" b="1" dirty="0"/>
            </a:br>
            <a:r>
              <a:rPr lang="cs-CZ" dirty="0"/>
              <a:t/>
            </a:r>
            <a:br>
              <a:rPr lang="cs-CZ" dirty="0"/>
            </a:br>
            <a:r>
              <a:rPr lang="cs-CZ" sz="5300" b="1" dirty="0" smtClean="0"/>
              <a:t>§ </a:t>
            </a:r>
            <a:r>
              <a:rPr lang="cs-CZ" sz="5300" b="1" dirty="0"/>
              <a:t>40 </a:t>
            </a:r>
            <a:r>
              <a:rPr lang="cs-CZ" sz="5300" b="1" dirty="0" smtClean="0"/>
              <a:t>zákona </a:t>
            </a:r>
            <a:r>
              <a:rPr lang="cs-CZ" sz="5300" b="1" dirty="0"/>
              <a:t>č. 108/2006 Sb</a:t>
            </a:r>
            <a:r>
              <a:rPr lang="cs-CZ" sz="5300" b="1" dirty="0" smtClean="0"/>
              <a:t>., </a:t>
            </a:r>
            <a:r>
              <a:rPr lang="cs-CZ" sz="5300" b="1" dirty="0"/>
              <a:t/>
            </a:r>
            <a:br>
              <a:rPr lang="cs-CZ" sz="5300" b="1" dirty="0"/>
            </a:br>
            <a:r>
              <a:rPr lang="cs-CZ" sz="5300" b="1" dirty="0"/>
              <a:t>o sociálních službách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4791" y="1212112"/>
            <a:ext cx="11281144" cy="5348176"/>
          </a:xfrm>
        </p:spPr>
        <p:txBody>
          <a:bodyPr/>
          <a:lstStyle/>
          <a:p>
            <a:r>
              <a:rPr lang="cs-CZ" dirty="0"/>
              <a:t>Krajský úřad Jihočeského </a:t>
            </a:r>
            <a:r>
              <a:rPr lang="cs-CZ" dirty="0" smtClean="0"/>
              <a:t>kraje, Odbor </a:t>
            </a:r>
            <a:r>
              <a:rPr lang="cs-CZ" dirty="0"/>
              <a:t>sociálních věcí </a:t>
            </a:r>
          </a:p>
          <a:p>
            <a:r>
              <a:rPr lang="cs-CZ" dirty="0"/>
              <a:t>13</a:t>
            </a:r>
            <a:r>
              <a:rPr lang="cs-CZ" dirty="0" smtClean="0"/>
              <a:t>. 8. 2019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70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3C813D6-A7B3-4422-A9C6-049AE89B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Poskytování pečovatelské služby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2B56AFA-1715-4E52-A14F-7E5D7AD61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c)</a:t>
            </a:r>
            <a:r>
              <a:rPr lang="cs-CZ" dirty="0"/>
              <a:t> </a:t>
            </a:r>
            <a:r>
              <a:rPr lang="cs-CZ" u="sng" dirty="0"/>
              <a:t>poskytnutí</a:t>
            </a:r>
            <a:r>
              <a:rPr lang="cs-CZ" dirty="0"/>
              <a:t> stravy nebo pomoc při zajištění stravy: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 zajištění stravy odpovídající věku, zásadám racionální výživy a potřebám  </a:t>
            </a:r>
          </a:p>
          <a:p>
            <a:pPr marL="0" indent="0">
              <a:buNone/>
            </a:pPr>
            <a:r>
              <a:rPr lang="cs-CZ" dirty="0"/>
              <a:t>    dietního stravování,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 dovoz nebo donáška jídla,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 pomoc při přípravě jídla a pití,</a:t>
            </a:r>
          </a:p>
          <a:p>
            <a:pPr marL="0" indent="0">
              <a:buNone/>
            </a:pPr>
            <a:r>
              <a:rPr lang="cs-CZ" b="1" dirty="0"/>
              <a:t>4.</a:t>
            </a:r>
            <a:r>
              <a:rPr lang="cs-CZ" dirty="0"/>
              <a:t> příprava a podání jídla a pití;</a:t>
            </a:r>
          </a:p>
          <a:p>
            <a:pPr marL="0" indent="0">
              <a:buNone/>
            </a:pPr>
            <a:r>
              <a:rPr lang="cs-CZ" dirty="0"/>
              <a:t>    tato základní činnost může být zajišťována jen v rozsahu úkonů podle</a:t>
            </a:r>
          </a:p>
          <a:p>
            <a:pPr marL="0" indent="0">
              <a:buNone/>
            </a:pPr>
            <a:r>
              <a:rPr lang="cs-CZ" dirty="0"/>
              <a:t>    bodů 3 a 4,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7C2BAFC2-7955-4D64-89F4-9E9C70CE0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380D3A29-BF6D-442A-A68C-2F9A2249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4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3787A51-C7C7-4822-A98D-B01951336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 Poskytování pečovatelské služby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E4AB6C6-2111-4B78-8F8E-84BFC7CE8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d)</a:t>
            </a:r>
            <a:r>
              <a:rPr lang="cs-CZ" dirty="0"/>
              <a:t> pomoc při zajištění chodu domácnosti: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   1.</a:t>
            </a:r>
            <a:r>
              <a:rPr lang="cs-CZ" dirty="0"/>
              <a:t> </a:t>
            </a:r>
            <a:r>
              <a:rPr lang="cs-CZ" b="1" dirty="0"/>
              <a:t>běžný úklid </a:t>
            </a:r>
            <a:r>
              <a:rPr lang="cs-CZ" dirty="0"/>
              <a:t>a údržba domácnosti,</a:t>
            </a:r>
          </a:p>
          <a:p>
            <a:pPr marL="0" indent="0">
              <a:buNone/>
            </a:pPr>
            <a:r>
              <a:rPr lang="cs-CZ" b="1" dirty="0"/>
              <a:t>   2.</a:t>
            </a:r>
            <a:r>
              <a:rPr lang="cs-CZ" dirty="0"/>
              <a:t> pomoc při zajištění velkého úklidu domácnosti, například sezonního úklidu,   </a:t>
            </a:r>
          </a:p>
          <a:p>
            <a:pPr marL="0" indent="0">
              <a:buNone/>
            </a:pPr>
            <a:r>
              <a:rPr lang="cs-CZ" dirty="0"/>
              <a:t>       úklidu po malování,</a:t>
            </a:r>
          </a:p>
          <a:p>
            <a:pPr marL="0" indent="0">
              <a:buNone/>
            </a:pPr>
            <a:r>
              <a:rPr lang="cs-CZ" b="1" dirty="0"/>
              <a:t>   3.</a:t>
            </a:r>
            <a:r>
              <a:rPr lang="cs-CZ" dirty="0"/>
              <a:t> donáška vody,</a:t>
            </a:r>
          </a:p>
          <a:p>
            <a:pPr marL="0" indent="0">
              <a:buNone/>
            </a:pPr>
            <a:r>
              <a:rPr lang="cs-CZ" b="1" dirty="0"/>
              <a:t>   4.</a:t>
            </a:r>
            <a:r>
              <a:rPr lang="cs-CZ" dirty="0"/>
              <a:t> topení v kamnech včetně </a:t>
            </a:r>
            <a:r>
              <a:rPr lang="cs-CZ" b="1" dirty="0"/>
              <a:t>donášky a přípravy topiva</a:t>
            </a:r>
            <a:r>
              <a:rPr lang="cs-CZ" dirty="0"/>
              <a:t>, údržba topných zařízení,</a:t>
            </a:r>
          </a:p>
          <a:p>
            <a:pPr marL="0" indent="0">
              <a:buNone/>
            </a:pPr>
            <a:r>
              <a:rPr lang="cs-CZ" b="1" dirty="0"/>
              <a:t>   5.</a:t>
            </a:r>
            <a:r>
              <a:rPr lang="cs-CZ" dirty="0"/>
              <a:t> běžné nákupy a pochůzky,</a:t>
            </a:r>
          </a:p>
          <a:p>
            <a:pPr marL="0" indent="0">
              <a:buNone/>
            </a:pPr>
            <a:r>
              <a:rPr lang="cs-CZ" b="1" dirty="0"/>
              <a:t>   6.</a:t>
            </a:r>
            <a:r>
              <a:rPr lang="cs-CZ" dirty="0"/>
              <a:t> velký nákup, například týdenní nákup, nákup ošacení a nezbytného vybavení  </a:t>
            </a:r>
          </a:p>
          <a:p>
            <a:pPr marL="0" indent="0">
              <a:buNone/>
            </a:pPr>
            <a:r>
              <a:rPr lang="cs-CZ" dirty="0"/>
              <a:t>       domácnosti,</a:t>
            </a:r>
          </a:p>
          <a:p>
            <a:pPr marL="0" indent="0">
              <a:buNone/>
            </a:pPr>
            <a:r>
              <a:rPr lang="cs-CZ" b="1" dirty="0"/>
              <a:t>   7.</a:t>
            </a:r>
            <a:r>
              <a:rPr lang="cs-CZ" dirty="0"/>
              <a:t> </a:t>
            </a:r>
            <a:r>
              <a:rPr lang="cs-CZ" b="1" dirty="0"/>
              <a:t>praní a žehlení </a:t>
            </a:r>
            <a:r>
              <a:rPr lang="cs-CZ" dirty="0"/>
              <a:t>ložního prádla, popřípadě jeho drobné opravy,</a:t>
            </a:r>
          </a:p>
          <a:p>
            <a:pPr marL="0" indent="0">
              <a:buNone/>
            </a:pPr>
            <a:r>
              <a:rPr lang="cs-CZ" b="1" dirty="0"/>
              <a:t>   8.</a:t>
            </a:r>
            <a:r>
              <a:rPr lang="cs-CZ" dirty="0"/>
              <a:t> praní a žehlení osobního prádla, popřípadě jeho drobné opravy,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6F0E0C38-FBD7-461B-B573-E0960A92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6BEDD0A4-8E77-4C40-B5F9-FF9F4B1E3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11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DA9066E-1BA6-4D32-9050-35A42717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Poskytování pečovatelské služby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C599500-EBB7-414A-B9BF-E055BCD8D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e)</a:t>
            </a:r>
            <a:r>
              <a:rPr lang="cs-CZ" dirty="0"/>
              <a:t> zprostředkování kontaktu se společenským prostředím: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   1.</a:t>
            </a:r>
            <a:r>
              <a:rPr lang="cs-CZ" dirty="0"/>
              <a:t>  doprovázení dětí do školy, školského zařízení, k lékaři a</a:t>
            </a:r>
          </a:p>
          <a:p>
            <a:pPr marL="0" indent="0">
              <a:buNone/>
            </a:pPr>
            <a:r>
              <a:rPr lang="cs-CZ" dirty="0"/>
              <a:t>        doprovázení zpět,</a:t>
            </a:r>
          </a:p>
          <a:p>
            <a:pPr marL="0" indent="0">
              <a:buNone/>
            </a:pPr>
            <a:r>
              <a:rPr lang="cs-CZ" b="1" dirty="0"/>
              <a:t>   2.</a:t>
            </a:r>
            <a:r>
              <a:rPr lang="cs-CZ" dirty="0"/>
              <a:t> doprovázení dospělých do školy, školského zařízení, zaměstnání, k  </a:t>
            </a:r>
          </a:p>
          <a:p>
            <a:pPr marL="0" indent="0">
              <a:buNone/>
            </a:pPr>
            <a:r>
              <a:rPr lang="cs-CZ" dirty="0"/>
              <a:t>        lékaři, na orgány veřejné moci a instituce poskytující veřejné služby   </a:t>
            </a:r>
          </a:p>
          <a:p>
            <a:pPr marL="0" indent="0">
              <a:buNone/>
            </a:pPr>
            <a:r>
              <a:rPr lang="cs-CZ" dirty="0"/>
              <a:t>        a doprovázení zpět.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44F3D69D-076F-4B86-B760-FDA659C2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E01B88E1-FD56-4636-BDFC-CC8B81B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192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CF18EDF-B043-4C7D-BCC7-CBCA24864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94"/>
            <a:ext cx="10515600" cy="1325563"/>
          </a:xfrm>
        </p:spPr>
        <p:txBody>
          <a:bodyPr/>
          <a:lstStyle/>
          <a:p>
            <a:pPr algn="ctr"/>
            <a:r>
              <a:rPr lang="cs-CZ" b="1" dirty="0"/>
              <a:t>Úhrady za poskytování pečovatelské služby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3ACBC24C-9DEE-4E02-B1B4-FD82DFCEB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(2)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Maximální</a:t>
            </a:r>
            <a:r>
              <a:rPr lang="cs-CZ" dirty="0"/>
              <a:t> výše úhrady za poskytování pečovatelské služby činí :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/>
              <a:t>a)</a:t>
            </a:r>
            <a:r>
              <a:rPr lang="cs-CZ" dirty="0"/>
              <a:t> </a:t>
            </a:r>
            <a:r>
              <a:rPr lang="cs-CZ" b="1" u="sng" dirty="0"/>
              <a:t>130 Kč za hodinu</a:t>
            </a:r>
            <a:r>
              <a:rPr lang="cs-CZ" dirty="0"/>
              <a:t>, podle skutečně spotřebovaného času nezbytného k zajištění úkonů, za úkony uvedené v odstavci 1 písm. a) a b), písm. c) bodech 3 a 4, písm. d) bodech 1 až 5 a písm. e); pokud poskytování těchto úkonů, včetně času nezbytného k jejich zajištění, netrvá celou hodinu, výše úhrady se poměrně krátí,</a:t>
            </a:r>
          </a:p>
          <a:p>
            <a:pPr marL="0" indent="0" algn="just">
              <a:buNone/>
            </a:pPr>
            <a:r>
              <a:rPr lang="cs-CZ" b="1" dirty="0"/>
              <a:t>b)</a:t>
            </a:r>
            <a:r>
              <a:rPr lang="cs-CZ" dirty="0"/>
              <a:t> za úkon uvedený v odstavci 1 písm. c) bodě 1</a:t>
            </a:r>
          </a:p>
          <a:p>
            <a:pPr marL="0" indent="0" algn="just">
              <a:buNone/>
            </a:pPr>
            <a:r>
              <a:rPr lang="cs-CZ" b="1" dirty="0"/>
              <a:t>1.</a:t>
            </a:r>
            <a:r>
              <a:rPr lang="cs-CZ" dirty="0"/>
              <a:t> 170 Kč denně za poskytnutí celodenní stravy v rozsahu minimálně 3 hlavních jídel,</a:t>
            </a:r>
          </a:p>
          <a:p>
            <a:pPr marL="0" indent="0" algn="just">
              <a:buNone/>
            </a:pPr>
            <a:r>
              <a:rPr lang="cs-CZ" b="1" dirty="0"/>
              <a:t>2.</a:t>
            </a:r>
            <a:r>
              <a:rPr lang="cs-CZ" dirty="0"/>
              <a:t> </a:t>
            </a:r>
            <a:r>
              <a:rPr lang="cs-CZ" b="1" dirty="0"/>
              <a:t>75 Kč za oběd</a:t>
            </a:r>
            <a:r>
              <a:rPr lang="cs-CZ" dirty="0"/>
              <a:t>,</a:t>
            </a:r>
          </a:p>
          <a:p>
            <a:pPr marL="0" indent="0" algn="just">
              <a:buNone/>
            </a:pPr>
            <a:r>
              <a:rPr lang="cs-CZ" dirty="0"/>
              <a:t> včetně provozních nákladů souvisejících s přípravou stravy,</a:t>
            </a:r>
          </a:p>
          <a:p>
            <a:pPr marL="0" indent="0" algn="just">
              <a:buNone/>
            </a:pPr>
            <a:r>
              <a:rPr lang="cs-CZ" b="1" dirty="0"/>
              <a:t>c)</a:t>
            </a:r>
            <a:r>
              <a:rPr lang="cs-CZ" dirty="0"/>
              <a:t>  30 Kč za úkon uvedený v odstavci 1 písm. c) bodě 2,</a:t>
            </a:r>
          </a:p>
          <a:p>
            <a:pPr marL="0" indent="0" algn="just">
              <a:buNone/>
            </a:pPr>
            <a:r>
              <a:rPr lang="cs-CZ" b="1" dirty="0"/>
              <a:t>d)</a:t>
            </a:r>
            <a:r>
              <a:rPr lang="cs-CZ" dirty="0"/>
              <a:t> 115 Kč za úkon uvedený v odstavci 1 písm. d) bodě 6,</a:t>
            </a:r>
          </a:p>
          <a:p>
            <a:pPr marL="0" indent="0" algn="just">
              <a:buNone/>
            </a:pPr>
            <a:r>
              <a:rPr lang="cs-CZ" b="1" dirty="0"/>
              <a:t>e)</a:t>
            </a:r>
            <a:r>
              <a:rPr lang="cs-CZ" dirty="0"/>
              <a:t> 70 Kč za kilogram prádla za úkony uvedené v odstavci 1 písm. d) bodech 7 a 8.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4E6F7CC2-C591-4983-95A8-D27BCE740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9B2EEF97-8AA3-4F51-BC25-E35533B48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08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667163-0CE1-4A0C-A1A8-BCD56109B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Úhrady za služby dle vyhlášky č. 505/2006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D2910FD-3C97-4CC5-9F11-CF647B0E9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Nyní maximální úhrada za úkony peč. služby 130,- Kč/hod.</a:t>
            </a:r>
          </a:p>
          <a:p>
            <a:r>
              <a:rPr lang="cs-CZ" dirty="0"/>
              <a:t>Je vyžadována na MPSV změna v oblasti maximálních úhrad za poskytované soc. služby, včetně ceny stravy</a:t>
            </a:r>
          </a:p>
          <a:p>
            <a:r>
              <a:rPr lang="cs-CZ" b="1" dirty="0">
                <a:solidFill>
                  <a:srgbClr val="FF0000"/>
                </a:solidFill>
              </a:rPr>
              <a:t>Kdo z Vás nyní účtuje úhradu 130,- Kč za hodinu</a:t>
            </a:r>
            <a:r>
              <a:rPr lang="cs-CZ" dirty="0"/>
              <a:t>, tedy za práci pečovatelky ?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EF18AE79-40CA-4E55-BDF3-B8904698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5CAAB085-BADF-436F-AFA9-B00099A0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634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B15D0E5-7710-4C24-9AFE-71CDD3FAD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Setkání poskytovatelů pečovatelské služby z Jihočeského kraje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227C91B-667F-4CAC-A92B-2A28E4F73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Proč Krajský úřad Jihočeského kraje organizuje toto setkání registrovaných poskytovatelů pečovatelských služeb ?</a:t>
            </a:r>
          </a:p>
          <a:p>
            <a:pPr marL="0" indent="0">
              <a:buNone/>
            </a:pPr>
            <a:r>
              <a:rPr lang="cs-CZ" dirty="0"/>
              <a:t>    </a:t>
            </a:r>
          </a:p>
          <a:p>
            <a:r>
              <a:rPr lang="cs-CZ" dirty="0"/>
              <a:t>Proč jsou nyní analyzovány ceníky jednotlivých pečovatelských služeb?</a:t>
            </a:r>
          </a:p>
          <a:p>
            <a:r>
              <a:rPr lang="cs-CZ" b="1" u="sng" dirty="0"/>
              <a:t>Rozsah a forma pomoci a podpory poskytnuté prostřednictvím sociální služby musí zachovávat lidskou důstojnost osob.</a:t>
            </a:r>
          </a:p>
          <a:p>
            <a:endParaRPr lang="cs-CZ" dirty="0"/>
          </a:p>
          <a:p>
            <a:r>
              <a:rPr lang="cs-CZ" dirty="0"/>
              <a:t>Zjištěné nedostatky zejména v poskytovatelem </a:t>
            </a:r>
            <a:r>
              <a:rPr lang="cs-CZ" u="sng" dirty="0"/>
              <a:t>stanovených úhradách </a:t>
            </a:r>
            <a:r>
              <a:rPr lang="cs-CZ" dirty="0"/>
              <a:t>za služby, smlouvy o poskytování soc. služby </a:t>
            </a:r>
            <a:r>
              <a:rPr lang="cs-CZ" u="sng" dirty="0"/>
              <a:t>nemají náležitosti </a:t>
            </a:r>
            <a:r>
              <a:rPr lang="cs-CZ" dirty="0"/>
              <a:t>dle ustanovení § 91 ZSS </a:t>
            </a:r>
          </a:p>
          <a:p>
            <a:r>
              <a:rPr lang="cs-CZ" dirty="0"/>
              <a:t>Poskytovatel </a:t>
            </a:r>
            <a:r>
              <a:rPr lang="cs-CZ" u="sng" dirty="0"/>
              <a:t>musí nabízet všechny </a:t>
            </a:r>
            <a:r>
              <a:rPr lang="cs-CZ" dirty="0"/>
              <a:t>základní činnosti peč. služby žadateli/uživateli</a:t>
            </a:r>
          </a:p>
          <a:p>
            <a:r>
              <a:rPr lang="cs-CZ" dirty="0"/>
              <a:t>Poskytovatel </a:t>
            </a:r>
            <a:r>
              <a:rPr lang="cs-CZ" u="sng" dirty="0"/>
              <a:t>není povinen zajišťovat </a:t>
            </a:r>
            <a:r>
              <a:rPr lang="cs-CZ" dirty="0"/>
              <a:t>fakultativní činnosti u provozované peč. služby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9C4AEF0C-4948-4578-9E43-01D4C5A3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4C5C569-6EAB-435D-BF8B-BC4EE0F1E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2119431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8A6D180-2F54-463D-A6A3-F56248B88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69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„Vždycky jsme to tak dělali, převzala jsem po předchůdkyni, nevím proč je taková úhrada - ceník vydala ředitelka/ředitel“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7C920AC-C622-4CFD-AB79-60DF87A63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409"/>
            <a:ext cx="10515600" cy="4018554"/>
          </a:xfrm>
        </p:spPr>
        <p:txBody>
          <a:bodyPr>
            <a:normAutofit fontScale="77500" lnSpcReduction="20000"/>
          </a:bodyPr>
          <a:lstStyle/>
          <a:p>
            <a:endParaRPr lang="cs-CZ" dirty="0"/>
          </a:p>
          <a:p>
            <a:r>
              <a:rPr lang="cs-CZ" dirty="0"/>
              <a:t>Dostupnost právních předpisů pro odborné pracovníky, novely právních předpisů a sledování změn je důležité… </a:t>
            </a:r>
          </a:p>
          <a:p>
            <a:endParaRPr lang="cs-CZ" dirty="0"/>
          </a:p>
          <a:p>
            <a:r>
              <a:rPr lang="cs-CZ" dirty="0"/>
              <a:t>Připomínková řízení k platné legislativě a Vaše požadavky změn – důležité a zásadní pro oblast pečovatelské služby, která je službou nenahraditelnou důležitou pro občany, rodiny osob se zdrav. postižením, obce, 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Zákon č. 108/2006 Sb., o sociálních službách, v platném znění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Vyhláška č. 505/2006 Sb. ,kterou se provádějí některá ustanovení ZSS ve znění pozdějších předpisů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261FEB25-569D-40F4-80C4-3A5D8EEA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B44BFCF-8E71-40AA-9233-6A0B6E3EA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1046528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0BEFF51-8990-43CD-B756-6A352E855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Odborná činnost při poskytování pečovatelské služby § 115 ZSS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0B15110-1984-49DA-B8BA-FE360506E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Sociální pracovník pečovatelské služby</a:t>
            </a:r>
            <a:r>
              <a:rPr lang="cs-CZ" dirty="0"/>
              <a:t>, který zajišťuje agendu dle §109 ZSS, základní sociální poradenství, </a:t>
            </a:r>
            <a:r>
              <a:rPr lang="cs-CZ" u="sng" dirty="0"/>
              <a:t>nemá někdy základní znalosti o pečovatelské službě</a:t>
            </a:r>
            <a:r>
              <a:rPr lang="cs-CZ" dirty="0"/>
              <a:t> </a:t>
            </a:r>
          </a:p>
          <a:p>
            <a:r>
              <a:rPr lang="cs-CZ" dirty="0"/>
              <a:t>Nemá často k dispozici platný právní předpis, neposkytuje základní sociální poradenství uživateli (kompenzační pomůcky, poskytnutí informací o další pomoci – dávky pomoci v hmotné nouzi, dávky sociální péče, podpora pečujícím osobám….)</a:t>
            </a:r>
          </a:p>
          <a:p>
            <a:r>
              <a:rPr lang="cs-CZ" dirty="0"/>
              <a:t>Opomíjené - </a:t>
            </a:r>
            <a:r>
              <a:rPr lang="cs-CZ" b="1" dirty="0"/>
              <a:t>zprostředkování</a:t>
            </a:r>
            <a:r>
              <a:rPr lang="cs-CZ" dirty="0"/>
              <a:t> potřebné pomoci uživateli pečovatelské služby </a:t>
            </a:r>
            <a:r>
              <a:rPr lang="cs-CZ" b="1" dirty="0"/>
              <a:t>od sociálních pracovníků </a:t>
            </a:r>
            <a:r>
              <a:rPr lang="cs-CZ" b="1" u="sng" dirty="0"/>
              <a:t>obecních úřadů obcí s rozšířenou působností (ORP) dle § 92 ZSS</a:t>
            </a:r>
          </a:p>
          <a:p>
            <a:r>
              <a:rPr lang="cs-CZ" dirty="0"/>
              <a:t>ORP realizuje činnosti sociální práce vedoucí k řešení nepříznivé sociální situace osob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E3355ACE-5936-4953-BF80-C55EE305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17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614EB6A-1224-43EA-9B3F-57936B41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873211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A0C933B-D40F-4209-8005-F4E7D874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000" b="1" dirty="0"/>
              <a:t/>
            </a:r>
            <a:br>
              <a:rPr lang="cs-CZ" sz="4000" b="1" dirty="0"/>
            </a:br>
            <a:r>
              <a:rPr lang="cs-CZ" sz="4000" b="1" dirty="0"/>
              <a:t>Správní </a:t>
            </a:r>
            <a:r>
              <a:rPr lang="cs-CZ" b="1" dirty="0"/>
              <a:t>obvod</a:t>
            </a:r>
            <a:r>
              <a:rPr lang="cs-CZ" sz="4000" b="1" dirty="0"/>
              <a:t> – obce s rozšířenou působností </a:t>
            </a:r>
            <a:br>
              <a:rPr lang="cs-CZ" sz="4000" b="1" dirty="0"/>
            </a:br>
            <a:r>
              <a:rPr lang="cs-CZ" sz="4000" b="1" dirty="0"/>
              <a:t>Jihočeský kraj celkem 17 </a:t>
            </a:r>
            <a:r>
              <a:rPr lang="cs-CZ" sz="4000" b="1" dirty="0">
                <a:solidFill>
                  <a:prstClr val="black"/>
                </a:solidFill>
              </a:rPr>
              <a:t>ORP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A3CD0C7-405B-45DD-AF52-877E8F2C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realizace činností sociální práce, koordinace poskytování soc. služeb, sociální odbor 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Blatná  	            Strakonice	</a:t>
            </a:r>
          </a:p>
          <a:p>
            <a:pPr marL="0" indent="0">
              <a:buNone/>
            </a:pPr>
            <a:r>
              <a:rPr lang="cs-CZ" b="1" dirty="0"/>
              <a:t>České Budějovice     Trhové Sviny	</a:t>
            </a:r>
          </a:p>
          <a:p>
            <a:pPr marL="0" indent="0">
              <a:buNone/>
            </a:pPr>
            <a:r>
              <a:rPr lang="cs-CZ" b="1" dirty="0"/>
              <a:t>Český Krumlov          Kaplice 	</a:t>
            </a:r>
          </a:p>
          <a:p>
            <a:pPr marL="0" indent="0">
              <a:buNone/>
            </a:pPr>
            <a:r>
              <a:rPr lang="cs-CZ" b="1" dirty="0"/>
              <a:t>Dačice                         Jindřichův Hradec	</a:t>
            </a:r>
          </a:p>
          <a:p>
            <a:pPr marL="0" indent="0">
              <a:buNone/>
            </a:pPr>
            <a:r>
              <a:rPr lang="cs-CZ" b="1" dirty="0"/>
              <a:t>Milevsko                     Písek	</a:t>
            </a:r>
          </a:p>
          <a:p>
            <a:pPr marL="0" indent="0">
              <a:buNone/>
            </a:pPr>
            <a:r>
              <a:rPr lang="cs-CZ" b="1" dirty="0"/>
              <a:t>Prachatice                  Vimperk</a:t>
            </a:r>
          </a:p>
          <a:p>
            <a:pPr marL="0" indent="0">
              <a:buNone/>
            </a:pPr>
            <a:r>
              <a:rPr lang="cs-CZ" b="1" dirty="0"/>
              <a:t>Soběslav                     Tábor</a:t>
            </a:r>
          </a:p>
          <a:p>
            <a:pPr marL="0" indent="0">
              <a:buNone/>
            </a:pPr>
            <a:r>
              <a:rPr lang="cs-CZ" b="1" dirty="0"/>
              <a:t>Třeboň                        Týn nad Vltavou</a:t>
            </a:r>
          </a:p>
          <a:p>
            <a:pPr marL="0" indent="0">
              <a:buNone/>
            </a:pPr>
            <a:r>
              <a:rPr lang="cs-CZ" b="1" dirty="0"/>
              <a:t>Vodňany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ABDB2A01-6688-4671-AF5F-C673897A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15CD5C7-04B8-4FFD-99A0-B4CF4E34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554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Pečovatelská služba a žadatelé/zájemci o službu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Formulář žádosti ani písemná </a:t>
            </a:r>
            <a:r>
              <a:rPr lang="cs-CZ" u="sng" dirty="0"/>
              <a:t>žádost není dána </a:t>
            </a:r>
            <a:r>
              <a:rPr lang="cs-CZ" dirty="0"/>
              <a:t>právním předpisem</a:t>
            </a:r>
          </a:p>
          <a:p>
            <a:r>
              <a:rPr lang="cs-CZ" dirty="0"/>
              <a:t>Avšak je </a:t>
            </a:r>
            <a:r>
              <a:rPr lang="cs-CZ" u="sng" dirty="0"/>
              <a:t>povinnost vést evidenci žadatelů</a:t>
            </a:r>
            <a:r>
              <a:rPr lang="cs-CZ" dirty="0"/>
              <a:t>, se kterými nemohl poskytovatel uzavřít smlouvu (neposkytuje druh služby, kapacita, porušování smlouvy /6 </a:t>
            </a:r>
            <a:r>
              <a:rPr lang="cs-CZ" dirty="0" err="1"/>
              <a:t>měs</a:t>
            </a:r>
            <a:r>
              <a:rPr lang="cs-CZ" dirty="0"/>
              <a:t>.)</a:t>
            </a:r>
          </a:p>
          <a:p>
            <a:r>
              <a:rPr lang="cs-CZ" dirty="0"/>
              <a:t>Důležité pro </a:t>
            </a:r>
            <a:r>
              <a:rPr lang="cs-CZ" dirty="0">
                <a:solidFill>
                  <a:srgbClr val="FF0000"/>
                </a:solidFill>
              </a:rPr>
              <a:t>poskytovatele, obce, kraj </a:t>
            </a:r>
            <a:r>
              <a:rPr lang="cs-CZ" dirty="0"/>
              <a:t>– </a:t>
            </a:r>
            <a:r>
              <a:rPr lang="cs-CZ" b="1" u="sng" dirty="0"/>
              <a:t>počet žadatelů v evidenci je pro rozšíření peč. služby zcela zásadní</a:t>
            </a:r>
          </a:p>
          <a:p>
            <a:r>
              <a:rPr lang="cs-CZ" dirty="0"/>
              <a:t>Také rozšíření služby/základních činností u uživatele když není kapacita služby/pečovatelky volná ?</a:t>
            </a:r>
          </a:p>
          <a:p>
            <a:r>
              <a:rPr lang="cs-CZ" dirty="0"/>
              <a:t>V žádosti o službu jsou potřebné </a:t>
            </a:r>
            <a:r>
              <a:rPr lang="cs-CZ" u="sng" dirty="0"/>
              <a:t>údaje od žadatele </a:t>
            </a:r>
            <a:r>
              <a:rPr lang="cs-CZ" dirty="0"/>
              <a:t>pro poskytování služby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F051A518-5C26-4DC3-ABB0-36CEB123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3854994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0E94538-E8A6-4C4E-BDA7-28B0BF798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Několik údajů ve vztahu k poskytovatelům pečovatelských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CF2A178-5E17-424A-B03B-2C21B0D45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Počet </a:t>
            </a:r>
            <a:r>
              <a:rPr lang="cs-CZ" b="1" dirty="0" smtClean="0"/>
              <a:t>362</a:t>
            </a:r>
            <a:r>
              <a:rPr lang="cs-CZ" dirty="0" smtClean="0"/>
              <a:t> </a:t>
            </a:r>
            <a:r>
              <a:rPr lang="cs-CZ" b="1" dirty="0" smtClean="0"/>
              <a:t>pracovníků/úvazků</a:t>
            </a:r>
            <a:r>
              <a:rPr lang="cs-CZ" dirty="0" smtClean="0"/>
              <a:t> </a:t>
            </a:r>
            <a:r>
              <a:rPr lang="cs-CZ" dirty="0"/>
              <a:t>v pečovatelských službách přímá </a:t>
            </a:r>
            <a:r>
              <a:rPr lang="cs-CZ" dirty="0" smtClean="0"/>
              <a:t>péče</a:t>
            </a:r>
          </a:p>
          <a:p>
            <a:r>
              <a:rPr lang="cs-CZ" dirty="0" smtClean="0"/>
              <a:t>Uživatelé peč. služby rok 2017 celkem </a:t>
            </a:r>
            <a:r>
              <a:rPr lang="cs-CZ" b="1" dirty="0" smtClean="0"/>
              <a:t>8 788 osob</a:t>
            </a:r>
            <a:endParaRPr lang="cs-CZ" b="1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dirty="0"/>
              <a:t>Objem veřejných prostředků </a:t>
            </a:r>
            <a:r>
              <a:rPr lang="cs-CZ" u="sng" dirty="0" smtClean="0"/>
              <a:t>rok 2019</a:t>
            </a:r>
            <a:r>
              <a:rPr lang="cs-CZ" dirty="0" smtClean="0"/>
              <a:t> </a:t>
            </a:r>
            <a:r>
              <a:rPr lang="cs-CZ" dirty="0" smtClean="0">
                <a:solidFill>
                  <a:prstClr val="black"/>
                </a:solidFill>
              </a:rPr>
              <a:t>poskytnutých </a:t>
            </a:r>
            <a:r>
              <a:rPr lang="cs-CZ" dirty="0">
                <a:solidFill>
                  <a:prstClr val="black"/>
                </a:solidFill>
              </a:rPr>
              <a:t>v Jihočeském kraji pro poskytování pečovatelské </a:t>
            </a:r>
            <a:r>
              <a:rPr lang="cs-CZ" dirty="0" smtClean="0">
                <a:solidFill>
                  <a:prstClr val="black"/>
                </a:solidFill>
              </a:rPr>
              <a:t>služby:</a:t>
            </a:r>
            <a:endParaRPr lang="cs-CZ" dirty="0" smtClean="0"/>
          </a:p>
          <a:p>
            <a:r>
              <a:rPr lang="cs-CZ" dirty="0" smtClean="0"/>
              <a:t>účelové dotace </a:t>
            </a:r>
            <a:r>
              <a:rPr lang="cs-CZ" b="1" dirty="0" smtClean="0"/>
              <a:t>108 696 000,- Kč + 5 927 000,- Kč </a:t>
            </a:r>
            <a:r>
              <a:rPr lang="cs-CZ" dirty="0" smtClean="0"/>
              <a:t>(ještě    dofinancování)</a:t>
            </a:r>
          </a:p>
          <a:p>
            <a:r>
              <a:rPr lang="cs-CZ" dirty="0" smtClean="0"/>
              <a:t>krajský </a:t>
            </a:r>
            <a:r>
              <a:rPr lang="cs-CZ" dirty="0"/>
              <a:t>dotační </a:t>
            </a:r>
            <a:r>
              <a:rPr lang="cs-CZ" dirty="0" smtClean="0"/>
              <a:t>program </a:t>
            </a:r>
            <a:r>
              <a:rPr lang="cs-CZ" b="1" dirty="0" smtClean="0"/>
              <a:t>11 459 500,- Kč 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6272F62E-7AA6-416D-B153-AD866328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4F0A248-E507-4F9A-A682-6942CD95D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328826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066DFF3-6CB5-414B-AC50-185368B8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Žádost o poskytování pečovatelské služby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9B87032-383A-4749-8FD2-C8765FEBF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Jaké údaje zpracovávat a jaký rozsah? </a:t>
            </a:r>
          </a:p>
          <a:p>
            <a:r>
              <a:rPr lang="cs-CZ" dirty="0"/>
              <a:t>Proč je potom poskytovatel pečovatelské služby nevyužívá, proč je zjišťuje a shromažďuje ?</a:t>
            </a:r>
          </a:p>
          <a:p>
            <a:r>
              <a:rPr lang="cs-CZ" dirty="0"/>
              <a:t>Zdravotní stav? VŽDY, NIKDY, </a:t>
            </a:r>
            <a:r>
              <a:rPr lang="cs-CZ" dirty="0">
                <a:solidFill>
                  <a:prstClr val="black"/>
                </a:solidFill>
              </a:rPr>
              <a:t>PROČ - </a:t>
            </a:r>
            <a:r>
              <a:rPr lang="cs-CZ" dirty="0"/>
              <a:t>co je cílem ?</a:t>
            </a:r>
          </a:p>
          <a:p>
            <a:r>
              <a:rPr lang="cs-CZ" dirty="0"/>
              <a:t>Vyžadované lékařské vyjádření - posudek pro poskytování peč. služby….. </a:t>
            </a:r>
          </a:p>
          <a:p>
            <a:r>
              <a:rPr lang="cs-CZ" dirty="0"/>
              <a:t>Finanční příjem žadatele/uživatele ? Zjišťovat ANO x NE ?</a:t>
            </a:r>
          </a:p>
          <a:p>
            <a:r>
              <a:rPr lang="cs-CZ" dirty="0"/>
              <a:t>Kontakty uvedené žadatelem</a:t>
            </a:r>
          </a:p>
          <a:p>
            <a:r>
              <a:rPr lang="cs-CZ" dirty="0"/>
              <a:t>Údaje vyžadované na formuláři žádosti o službu poskytovatelem……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566FE34C-D62B-4FFB-AF95-71B473FC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E8265CD-BC95-4F2D-88E6-DDEE6C67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1046707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F307DCC-BF87-4445-B21F-88612A817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Právní předpisy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120929C-0846-4F69-8520-7D3792066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Zákon č. 101/2000 Sb. o ochraně osobních údajů pozbyl platnost 24.04.2019 stále citován a je na něj poskytovatelem odkazováno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Nový právní předpis zákon č. 110/2019 Sb. o zpracování osobních údajů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EA883F4C-2651-409F-94C1-C372EC67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B8A7271E-C0EE-4123-97F4-E4EE970CE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338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Pečovatelská služba očekávání zájemců a žadatelů o službu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Informace o pečovatelské službě – </a:t>
            </a:r>
            <a:r>
              <a:rPr lang="cs-CZ" u="sng" dirty="0"/>
              <a:t>sociální službě</a:t>
            </a:r>
          </a:p>
          <a:p>
            <a:r>
              <a:rPr lang="cs-CZ" dirty="0"/>
              <a:t>Informace o systému, účelu služby, legislativa pro tuto oblast</a:t>
            </a:r>
          </a:p>
          <a:p>
            <a:endParaRPr lang="cs-CZ" dirty="0"/>
          </a:p>
          <a:p>
            <a:r>
              <a:rPr lang="cs-CZ" dirty="0"/>
              <a:t>Nedostatky – pomoc osobám, poskytování služby, poskytování úkonů, </a:t>
            </a:r>
            <a:r>
              <a:rPr lang="cs-CZ" u="sng" dirty="0"/>
              <a:t>není často uvedeno, že se jedná o sociální službu</a:t>
            </a:r>
            <a:r>
              <a:rPr lang="cs-CZ" dirty="0"/>
              <a:t> dle zákona č. 108/2006 Sb. </a:t>
            </a:r>
          </a:p>
          <a:p>
            <a:r>
              <a:rPr lang="cs-CZ" dirty="0"/>
              <a:t>Splývá </a:t>
            </a:r>
            <a:r>
              <a:rPr lang="cs-CZ" b="1" dirty="0"/>
              <a:t>s další činností subjektů</a:t>
            </a:r>
            <a:r>
              <a:rPr lang="cs-CZ" dirty="0"/>
              <a:t>, matoucí nesrozumitelné pro žadatele, obce, zájemce, opatrovníky i rodiny, které zprostředkovávají podporu a pomoc nesoběstačným osobám</a:t>
            </a:r>
          </a:p>
          <a:p>
            <a:pPr marL="0" indent="0">
              <a:buNone/>
            </a:pPr>
            <a:r>
              <a:rPr lang="cs-CZ" dirty="0"/>
              <a:t>                           </a:t>
            </a:r>
          </a:p>
          <a:p>
            <a:r>
              <a:rPr lang="cs-CZ" dirty="0"/>
              <a:t>Kontakty na kompetentní osobu poskytovatele již </a:t>
            </a:r>
            <a:r>
              <a:rPr lang="cs-CZ" b="1" dirty="0"/>
              <a:t>často neplatné </a:t>
            </a:r>
            <a:r>
              <a:rPr lang="cs-CZ" dirty="0"/>
              <a:t>nebo na jiné osoby v organizaci</a:t>
            </a:r>
          </a:p>
          <a:p>
            <a:pPr marL="0" indent="0">
              <a:buNone/>
            </a:pPr>
            <a:r>
              <a:rPr lang="cs-CZ" dirty="0"/>
              <a:t>   			</a:t>
            </a:r>
          </a:p>
          <a:p>
            <a:pPr marL="0" indent="0">
              <a:buNone/>
            </a:pPr>
            <a:r>
              <a:rPr lang="cs-CZ" dirty="0"/>
              <a:t>	           		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1AC83774-6C41-4241-B2FF-8275243E4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177103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/>
              <a:t>Pečovatelská služba a nabídka základních činností dle zákona o sociálních službách a úhrada za tyto činnosti</a:t>
            </a:r>
            <a:r>
              <a:rPr lang="cs-CZ" dirty="0"/>
              <a:t>.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xmlns="" id="{9C1BD572-6538-41CB-9833-9AFFB6092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Dovážka stravy, </a:t>
            </a:r>
            <a:r>
              <a:rPr lang="cs-CZ" b="1" dirty="0"/>
              <a:t>pronájem</a:t>
            </a:r>
            <a:r>
              <a:rPr lang="cs-CZ" dirty="0"/>
              <a:t> „jídlonosiče“ – povinná fakultativní činnost</a:t>
            </a:r>
          </a:p>
          <a:p>
            <a:r>
              <a:rPr lang="cs-CZ" dirty="0"/>
              <a:t>Úkon zajištění stravy ……10,- Kč úkon !?</a:t>
            </a:r>
          </a:p>
          <a:p>
            <a:r>
              <a:rPr lang="cs-CZ" dirty="0"/>
              <a:t>Praní prádla v domácnosti uživatele a </a:t>
            </a:r>
            <a:r>
              <a:rPr lang="cs-CZ" b="1" dirty="0"/>
              <a:t>účtování plné úhrady </a:t>
            </a:r>
            <a:r>
              <a:rPr lang="cs-CZ" dirty="0"/>
              <a:t>!! </a:t>
            </a:r>
          </a:p>
          <a:p>
            <a:r>
              <a:rPr lang="cs-CZ" dirty="0"/>
              <a:t>Základní činnost - zajištění stravy uživateli dle časového rozsahu služby (12 hod. 24 hod.)</a:t>
            </a:r>
          </a:p>
          <a:p>
            <a:r>
              <a:rPr lang="cs-CZ" dirty="0"/>
              <a:t>Potřebnost kompenzační pomůcky a jejich dlouhodobé zapůjčení…někdy spíše činnost se ziskem</a:t>
            </a:r>
          </a:p>
          <a:p>
            <a:r>
              <a:rPr lang="cs-CZ" dirty="0"/>
              <a:t>Oprava (?) těchto kompenzačních pomůcek, revize, nerovné postavení uživatele, základní poradenství, zprostředkování předpisu pomůcky nebo zajištění!</a:t>
            </a:r>
          </a:p>
          <a:p>
            <a:r>
              <a:rPr lang="cs-CZ" dirty="0"/>
              <a:t>Dovoz a odvoz špinavého prádla…...</a:t>
            </a:r>
          </a:p>
          <a:p>
            <a:r>
              <a:rPr lang="cs-CZ" dirty="0"/>
              <a:t>Tísňová péče - úhrady – základní poradenství - pochůzka- </a:t>
            </a:r>
          </a:p>
          <a:p>
            <a:r>
              <a:rPr lang="cs-CZ" dirty="0"/>
              <a:t>Fakultativní činnost vynášení odpadků z domácnosti, vybírání poštovní schránky….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9C6E69FB-976C-4F55-AE27-33B2A8387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1448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xmlns="" id="{E530F8EE-4411-451B-85F5-016EBFD12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Zjištění a nedostatky vedoucí ke kontrole poskytovatele peč. služby. 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A2E81D18-C0F5-46DB-A18C-3711BA8EB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Potravinová pomoc potřebným občanům - Jihočeská potravinová banka</a:t>
            </a:r>
          </a:p>
          <a:p>
            <a:r>
              <a:rPr lang="cs-CZ" dirty="0"/>
              <a:t>Pečovatelská služba, zajišťovaná celodenně </a:t>
            </a:r>
            <a:r>
              <a:rPr lang="cs-CZ" u="sng" dirty="0"/>
              <a:t>není pobytovou službou </a:t>
            </a:r>
            <a:r>
              <a:rPr lang="cs-CZ" dirty="0"/>
              <a:t>!! Nelze tedy úhradu za úkony stanovit jinak než dle času(max. 130,- Kč/hod) spotřebovaného na zajištění.</a:t>
            </a:r>
          </a:p>
          <a:p>
            <a:r>
              <a:rPr lang="cs-CZ" dirty="0"/>
              <a:t>Pečovatelská služba stanovuje úhradu za poskytnutí základní činnosti  ve výši přiznaného </a:t>
            </a:r>
            <a:r>
              <a:rPr lang="cs-CZ" dirty="0" err="1"/>
              <a:t>Pnp</a:t>
            </a:r>
            <a:r>
              <a:rPr lang="cs-CZ" dirty="0"/>
              <a:t>, nikoliv za čas spotřebovaný zajištěním úkonů…..</a:t>
            </a:r>
          </a:p>
          <a:p>
            <a:r>
              <a:rPr lang="cs-CZ" b="1" dirty="0"/>
              <a:t>Poskytovatel peč. služby není oprávněn přijímat (důchod) uživatele peč. služby a není oprávněn hospodařit s příjmy uživatele ani uschovávat </a:t>
            </a:r>
            <a:r>
              <a:rPr lang="cs-CZ" b="1" dirty="0" err="1"/>
              <a:t>fin</a:t>
            </a:r>
            <a:r>
              <a:rPr lang="cs-CZ" b="1" dirty="0"/>
              <a:t>. prostředky uživatele ( osoby s demencí) </a:t>
            </a:r>
          </a:p>
          <a:p>
            <a:r>
              <a:rPr lang="cs-CZ" dirty="0"/>
              <a:t>Poskytovatel stanovil pevný časový limit na zajištění úkonu a při překročení minutového limitu je násobek času ( 30,31,60 !…..) 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82E32DA6-0682-43E3-9E2A-27205130E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xmlns="" id="{0CD30DCC-3011-4D44-9A4C-6DE3F92C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73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F5B8004-ABE0-45B5-A254-DBAC945A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Zjištění a nedostatky vedoucí ke kontrole poskytovatele peč. služby.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F85BF5A-8AE8-4176-942E-4FBF5FD1B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Pečovatelská služba je poskytována bez úhrady pozůstalým manželům/ manželkám……</a:t>
            </a:r>
          </a:p>
          <a:p>
            <a:r>
              <a:rPr lang="cs-CZ" dirty="0"/>
              <a:t>Dohled nad uživatelem, </a:t>
            </a:r>
            <a:r>
              <a:rPr lang="cs-CZ" u="sng" dirty="0"/>
              <a:t>časté otázky</a:t>
            </a:r>
            <a:r>
              <a:rPr lang="cs-CZ" dirty="0"/>
              <a:t>, řada poskytovatelů měla uveden dohled jako základní činnost…..</a:t>
            </a:r>
          </a:p>
          <a:p>
            <a:r>
              <a:rPr lang="cs-CZ" dirty="0"/>
              <a:t>….poskytujeme v peč. službě </a:t>
            </a:r>
            <a:r>
              <a:rPr lang="cs-CZ" u="sng" dirty="0"/>
              <a:t>pouze</a:t>
            </a:r>
            <a:r>
              <a:rPr lang="cs-CZ" dirty="0"/>
              <a:t> donášku obědů a zajišťujeme pochůzky a nákupy , „je nás málo a nejsou lidi“…..</a:t>
            </a:r>
          </a:p>
          <a:p>
            <a:r>
              <a:rPr lang="cs-CZ" dirty="0"/>
              <a:t>Mytí oken v domácnosti – fakultativní činnost</a:t>
            </a:r>
          </a:p>
          <a:p>
            <a:r>
              <a:rPr lang="cs-CZ" dirty="0"/>
              <a:t>Příprava uživatele na převoz – fakultativní činnost…!</a:t>
            </a:r>
          </a:p>
          <a:p>
            <a:r>
              <a:rPr lang="cs-CZ" dirty="0"/>
              <a:t>Zapůjčení vysavače pro úklid v domácnosti </a:t>
            </a:r>
            <a:r>
              <a:rPr lang="cs-CZ" dirty="0" err="1"/>
              <a:t>uživate</a:t>
            </a:r>
            <a:r>
              <a:rPr lang="cs-CZ" dirty="0"/>
              <a:t> – fakultativní činnost v ceníku poskytovatele !!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634E287C-F62E-4838-9A7B-8C478B76A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FBAD797-A92E-4FC0-B0C8-C784F213A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6952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108C52A-87A6-489B-9714-4DE4D05B7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Zjištění a nedostatky vedoucí ke kontrole poskytovatele peč. služby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669D7E7-E3AF-456E-B2BB-A202B3C28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Fakultativní činnost v ceníku poskytovatele – </a:t>
            </a:r>
            <a:r>
              <a:rPr lang="cs-CZ" u="sng" dirty="0"/>
              <a:t>vyřízení žádosti </a:t>
            </a:r>
            <a:r>
              <a:rPr lang="cs-CZ" dirty="0"/>
              <a:t>do domova pro seniory !!</a:t>
            </a:r>
          </a:p>
          <a:p>
            <a:r>
              <a:rPr lang="cs-CZ" dirty="0"/>
              <a:t>Podpora a </a:t>
            </a:r>
            <a:r>
              <a:rPr lang="cs-CZ" u="sng" dirty="0"/>
              <a:t>pomoc při samostatném bydlení </a:t>
            </a:r>
            <a:r>
              <a:rPr lang="cs-CZ" dirty="0"/>
              <a:t>v domě s pečovatelskou službou – fakultativní činnost, ceník poskytovatele !!</a:t>
            </a:r>
          </a:p>
          <a:p>
            <a:r>
              <a:rPr lang="cs-CZ" u="sng" dirty="0"/>
              <a:t>Převlečení povlečení </a:t>
            </a:r>
            <a:r>
              <a:rPr lang="cs-CZ" dirty="0"/>
              <a:t>v lůžku – fakultativní činnost, ceník poskytovatele peč. služby !!</a:t>
            </a:r>
          </a:p>
          <a:p>
            <a:r>
              <a:rPr lang="cs-CZ" dirty="0"/>
              <a:t>Uživatel </a:t>
            </a:r>
            <a:r>
              <a:rPr lang="cs-CZ" u="sng" dirty="0"/>
              <a:t>nemá přehled o čase</a:t>
            </a:r>
            <a:r>
              <a:rPr lang="cs-CZ" dirty="0"/>
              <a:t>, který je mu v daný den počítán za poskytnuté (časové) úkony pečovatelkou. Není žádný záznam až vyúčtování úhrady poskytnuté následující kalendářní měsíc…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64ADA7E9-3178-4E60-9B22-F05B476DF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0BF766A3-8E08-4CD6-A6F1-FCF04CB3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442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xmlns="" id="{CF0F456F-7A69-47F0-A700-A406F44C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prstClr val="black"/>
                </a:solidFill>
              </a:rPr>
              <a:t>Ceníky, </a:t>
            </a:r>
            <a:r>
              <a:rPr lang="cs-CZ" dirty="0" err="1">
                <a:solidFill>
                  <a:prstClr val="black"/>
                </a:solidFill>
              </a:rPr>
              <a:t>úhradníky</a:t>
            </a:r>
            <a:r>
              <a:rPr lang="cs-CZ" dirty="0">
                <a:solidFill>
                  <a:prstClr val="black"/>
                </a:solidFill>
              </a:rPr>
              <a:t>, které zpracovává a zveřejňuje poskytovatel peč. služby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xmlns="" id="{BF54CDC6-BCD9-4CA3-B767-0A4EDFE9B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Nutné revidovat, aktualizovat ceníky v souladu s právním předpisem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Nazývat základní činnosti peč. služby dle výčtu činností z vyhlášky č.505/2006 Sb., nepoužívat vlastní terminologii, kterou ani pracovník pečovatelské služby neumí vysvětlit…</a:t>
            </a:r>
          </a:p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AE8CD5D-8DB6-4499-83FB-78872FC9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6A6E15CB-2603-4D2F-9D0B-33F6F20D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311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8ABA04D-6519-4ACC-9F57-144CE597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prstClr val="black"/>
                </a:solidFill>
              </a:rPr>
              <a:t>Setkání poskytovatelů pečovatelské služby z Jihočeského kraje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749F0E3-225E-4064-A3F8-8FE9FEAA9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Děkujeme Vám za účast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3840D266-9077-4AF9-AC54-8EE091E5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0A5657C7-F579-47E7-8F70-D9CC85B39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260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1F6DAFA-AAED-40E4-A853-E8542C627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prstClr val="black"/>
                </a:solidFill>
              </a:rPr>
              <a:t>Několik údajů ve vztahu k poskytovatelům pečovatelských služeb </a:t>
            </a:r>
            <a:r>
              <a:rPr lang="cs-CZ" sz="1600" b="1" dirty="0">
                <a:solidFill>
                  <a:prstClr val="black"/>
                </a:solidFill>
              </a:rPr>
              <a:t>k 31.12.2018 ČSÚ</a:t>
            </a:r>
            <a:endParaRPr lang="cs-CZ" sz="1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14892C6-19A2-4026-99AB-F615D7646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 Jihočeský kraj je krajem s </a:t>
            </a:r>
            <a:r>
              <a:rPr lang="cs-CZ" u="sng" dirty="0"/>
              <a:t>nejnižší hustotou zalidnění </a:t>
            </a:r>
            <a:r>
              <a:rPr lang="cs-CZ" dirty="0"/>
              <a:t>z </a:t>
            </a:r>
            <a:r>
              <a:rPr lang="cs-CZ"/>
              <a:t>celé </a:t>
            </a:r>
            <a:r>
              <a:rPr lang="cs-CZ" smtClean="0"/>
              <a:t>ČR.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 Jihočeský kraj je </a:t>
            </a:r>
            <a:r>
              <a:rPr lang="cs-CZ" u="sng" dirty="0"/>
              <a:t>druhým největším krajem </a:t>
            </a:r>
            <a:r>
              <a:rPr lang="cs-CZ" dirty="0"/>
              <a:t>České </a:t>
            </a:r>
            <a:r>
              <a:rPr lang="cs-CZ" dirty="0" smtClean="0"/>
              <a:t>republiky.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>
                <a:latin typeface="Arial" panose="020B0604020202020204" pitchFamily="34" charset="0"/>
              </a:rPr>
              <a:t> celkem </a:t>
            </a:r>
            <a:r>
              <a:rPr lang="cs-CZ" b="1" dirty="0">
                <a:solidFill>
                  <a:srgbClr val="222222"/>
                </a:solidFill>
                <a:latin typeface="Tahoma" panose="020B0604030504040204" pitchFamily="34" charset="0"/>
              </a:rPr>
              <a:t>642 133 </a:t>
            </a:r>
            <a:r>
              <a:rPr lang="cs-CZ" dirty="0">
                <a:latin typeface="Arial" panose="020B0604020202020204" pitchFamily="34" charset="0"/>
              </a:rPr>
              <a:t>obyvatel </a:t>
            </a:r>
          </a:p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</a:rPr>
              <a:t>    z toho ve věku 65 let  a více  celkem  </a:t>
            </a:r>
            <a:r>
              <a:rPr lang="cs-CZ" b="1" dirty="0">
                <a:solidFill>
                  <a:srgbClr val="222222"/>
                </a:solidFill>
                <a:latin typeface="Tahoma" panose="020B0604030504040204" pitchFamily="34" charset="0"/>
              </a:rPr>
              <a:t>128 590</a:t>
            </a:r>
            <a:r>
              <a:rPr lang="cs-CZ" dirty="0">
                <a:latin typeface="Arial" panose="020B0604020202020204" pitchFamily="34" charset="0"/>
              </a:rPr>
              <a:t>   obyvatel</a:t>
            </a:r>
          </a:p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cs-CZ" dirty="0"/>
              <a:t>  Jihočeský kraj tvoří celkem </a:t>
            </a:r>
            <a:r>
              <a:rPr lang="cs-CZ" b="1" dirty="0"/>
              <a:t>624 obcí</a:t>
            </a:r>
            <a:r>
              <a:rPr lang="cs-CZ" dirty="0"/>
              <a:t>, z toho je 56 </a:t>
            </a:r>
            <a:r>
              <a:rPr lang="cs-CZ" dirty="0" smtClean="0"/>
              <a:t>měst.</a:t>
            </a:r>
            <a:endParaRPr lang="cs-CZ" dirty="0"/>
          </a:p>
          <a:p>
            <a:pPr algn="just"/>
            <a:r>
              <a:rPr lang="cs-CZ" dirty="0"/>
              <a:t>  Od roku 2015 žije ve všech krajích ČR </a:t>
            </a:r>
            <a:r>
              <a:rPr lang="cs-CZ" b="1" dirty="0"/>
              <a:t>více seniorů než dětí.</a:t>
            </a:r>
            <a:endParaRPr lang="cs-CZ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81C45999-2832-4D2B-B288-E89B121F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55C39D8-3B99-4296-BDA8-8B127080F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1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E0E821E-ED5E-42A8-8BDE-61B2B1FF4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Služby sociální péče ustanovení § 38 zákona </a:t>
            </a:r>
            <a:br>
              <a:rPr lang="cs-CZ" b="1" dirty="0"/>
            </a:br>
            <a:r>
              <a:rPr lang="cs-CZ" b="1" dirty="0"/>
              <a:t>o sociálních službách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E8BED79-DFA8-444A-AD21-54FE39623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dirty="0"/>
              <a:t>Služby sociální péče napomáhají osobám </a:t>
            </a:r>
            <a:r>
              <a:rPr lang="cs-CZ" sz="3200" b="1" u="sng" dirty="0"/>
              <a:t>zajistit jejich fyzickou a psychickou soběstačnost</a:t>
            </a:r>
            <a:r>
              <a:rPr lang="cs-CZ" sz="3200" dirty="0"/>
              <a:t>, s cílem </a:t>
            </a:r>
            <a:r>
              <a:rPr lang="cs-CZ" sz="3200" b="1" u="sng" dirty="0"/>
              <a:t>podpořit život v jejich přirozeném sociálním prostředí</a:t>
            </a:r>
            <a:r>
              <a:rPr lang="cs-CZ" sz="3200" dirty="0"/>
              <a:t> a umožnit jim v nejvyšší možné míře zapojení do běžného života společnosti, a v případech, kdy toto vylučuje jejich stav, zajistit jim důstojné prostředí a zacházení.</a:t>
            </a:r>
          </a:p>
          <a:p>
            <a:pPr marL="0" indent="0" algn="just">
              <a:buNone/>
            </a:pPr>
            <a:endParaRPr lang="cs-CZ" sz="3200" dirty="0"/>
          </a:p>
          <a:p>
            <a:pPr algn="just"/>
            <a:r>
              <a:rPr lang="cs-CZ" sz="3200" dirty="0"/>
              <a:t>Každý má právo na poskytování služeb sociální péče v nejméně omezujícím prostředí.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F36FA1D-6940-4AE9-BE44-3063F0EF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F6E0F2E-C51C-4109-B97A-76A02D9F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3027627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04FD256-36D6-427A-B54D-1B4A2B578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Pečovatelská služba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81BB603-7E0C-43DA-9749-36B75BE2A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algn="just"/>
            <a:r>
              <a:rPr lang="cs-CZ" dirty="0"/>
              <a:t>Pečovatelská služba je terénní nebo ambulantní služba poskytovaná </a:t>
            </a:r>
            <a:r>
              <a:rPr lang="cs-CZ" u="sng" dirty="0"/>
              <a:t>osobám, které mají sníženou soběstačnost</a:t>
            </a:r>
            <a:r>
              <a:rPr lang="cs-CZ" dirty="0"/>
              <a:t> z důvodu věku, chronického onemocnění nebo zdravotního postižení, a rodinám  s dětmi, jejichž situace vyžaduje pomoc jiné fyzické osoby. 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   Služba poskytuje ve vymezeném čase v domácnostech osob a v </a:t>
            </a:r>
            <a:r>
              <a:rPr lang="cs-CZ" i="1" dirty="0"/>
              <a:t>	</a:t>
            </a:r>
          </a:p>
          <a:p>
            <a:pPr marL="0" indent="0" algn="just">
              <a:buNone/>
            </a:pPr>
            <a:r>
              <a:rPr lang="cs-CZ" dirty="0"/>
              <a:t>   zařízeních sociálních služeb vyjmenované úkony.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8015FE1F-B4C6-49EA-8BC2-CF3EA7C4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3FAECC8-2694-4B64-B6DC-C2FAABBB4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165234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69BF4E0-DD2E-47AE-A6BC-DDD1383C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Základní činnosti pečovatelské služby § 40 ZSS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F9C32FC-7111-4AE7-8CAC-B50D71239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52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Pomoc při zvládání běžných úkonů péče o vlastní osobu</a:t>
            </a:r>
          </a:p>
          <a:p>
            <a:pPr algn="just"/>
            <a:r>
              <a:rPr lang="cs-CZ" dirty="0"/>
              <a:t>Pomoc při osobní hygieně nebo poskytnutí podmínek pro osobní hygienu</a:t>
            </a:r>
          </a:p>
          <a:p>
            <a:pPr algn="just"/>
            <a:r>
              <a:rPr lang="cs-CZ" dirty="0"/>
              <a:t>Poskytnutí stravy nebo pomoc při zajištění stravy</a:t>
            </a:r>
          </a:p>
          <a:p>
            <a:pPr algn="just"/>
            <a:r>
              <a:rPr lang="cs-CZ" dirty="0"/>
              <a:t>Pomoc při zajištění chodu domácnosti</a:t>
            </a:r>
          </a:p>
          <a:p>
            <a:pPr algn="just"/>
            <a:r>
              <a:rPr lang="cs-CZ" dirty="0"/>
              <a:t>Zprostředkování kontaktu se společenským prostředím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A často opomíjené - </a:t>
            </a:r>
            <a:r>
              <a:rPr lang="cs-CZ" b="1" dirty="0"/>
              <a:t>základní sociální poradenství</a:t>
            </a:r>
            <a:r>
              <a:rPr lang="cs-CZ" dirty="0"/>
              <a:t> </a:t>
            </a:r>
            <a:r>
              <a:rPr lang="cs-CZ" u="sng" dirty="0"/>
              <a:t>poskytuje osobám potřebné informace přispívající k řešení jejich nepříznivé sociální situace</a:t>
            </a:r>
            <a:r>
              <a:rPr lang="cs-CZ" dirty="0"/>
              <a:t>. Základní sociální poradenství </a:t>
            </a:r>
            <a:r>
              <a:rPr lang="cs-CZ" u="sng" dirty="0"/>
              <a:t>je základní činností </a:t>
            </a:r>
            <a:r>
              <a:rPr lang="cs-CZ" dirty="0"/>
              <a:t>při poskytování všech druhů soc. služeb. Poskytovatelé sociálních služeb jsou </a:t>
            </a:r>
            <a:r>
              <a:rPr lang="cs-CZ" b="1" dirty="0"/>
              <a:t>vždy povinni tuto činnost zajistit</a:t>
            </a:r>
            <a:r>
              <a:rPr lang="cs-CZ" dirty="0"/>
              <a:t> (§37 ZSS).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AE7C8439-D493-4BCD-B66B-40B868BC4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3BAD82B-BB31-44FE-BB76-77A4B15B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</p:spTree>
    <p:extLst>
      <p:ext uri="{BB962C8B-B14F-4D97-AF65-F5344CB8AC3E}">
        <p14:creationId xmlns:p14="http://schemas.microsoft.com/office/powerpoint/2010/main" val="245509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007E35E-C988-4711-9F1A-28189D8F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„Vždycky jsme to tak dělali; převzala jsem po předchůdkyni; nevím proč je taková úhrada; ceník vydala ředitelka/ředitel“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58056D9-DFC7-4916-92B4-7647389F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Každý uživatel pečovatelské služby má právo, aby mu byl poskytnut úkon pečovatelské služby v plném rozsahu tak, aby byl zajištěna odůvodněná potřeba uživatele </a:t>
            </a:r>
            <a:r>
              <a:rPr lang="cs-CZ" b="1" dirty="0"/>
              <a:t>bez dalších podmínek k zajištění úkonu</a:t>
            </a:r>
            <a:r>
              <a:rPr lang="cs-CZ" dirty="0"/>
              <a:t>.</a:t>
            </a:r>
          </a:p>
          <a:p>
            <a:r>
              <a:rPr lang="cs-CZ" dirty="0"/>
              <a:t>Zajištění základní činnosti pečovatelské služby uživateli </a:t>
            </a:r>
            <a:r>
              <a:rPr lang="cs-CZ" b="1" dirty="0"/>
              <a:t>nelze podmiňovat </a:t>
            </a:r>
            <a:r>
              <a:rPr lang="cs-CZ" dirty="0"/>
              <a:t>další objednávkou fakultativní činnosti z nabídky poskytovatele.</a:t>
            </a:r>
          </a:p>
          <a:p>
            <a:r>
              <a:rPr lang="cs-CZ" dirty="0"/>
              <a:t>Fakultativní činnosti, „doplňkové“ služby, „nadstandartní“ služby…. </a:t>
            </a:r>
          </a:p>
          <a:p>
            <a:r>
              <a:rPr lang="cs-CZ" dirty="0"/>
              <a:t>Fakultativní činnosti </a:t>
            </a:r>
            <a:r>
              <a:rPr lang="cs-CZ" b="1" dirty="0"/>
              <a:t>bez zajištění základních činností </a:t>
            </a:r>
            <a:r>
              <a:rPr lang="cs-CZ" dirty="0"/>
              <a:t>……</a:t>
            </a:r>
          </a:p>
          <a:p>
            <a:r>
              <a:rPr lang="cs-CZ" dirty="0"/>
              <a:t>Poskytovatel peč. služby nemůže nutit uživatele k objednání </a:t>
            </a:r>
            <a:r>
              <a:rPr lang="cs-CZ" b="1" dirty="0"/>
              <a:t>více základních činností</a:t>
            </a:r>
            <a:r>
              <a:rPr lang="cs-CZ" dirty="0"/>
              <a:t>….. (asistent péče, rodina, pečující osoby)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02D52FA4-B07E-4FAD-AEF8-A7DA7D8E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10312"/>
            <a:ext cx="4114800" cy="365125"/>
          </a:xfrm>
        </p:spPr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8AC3E71-DA57-4854-9979-8F5A6716E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86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1A257B3-A47D-4CDA-B109-09B820EC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Základní činnosti při poskytování pečovatelské služby se zajišťují v rozsahu těchto úkonů - § 6 vyhlášky č. 505/2006 Sb</a:t>
            </a:r>
            <a:r>
              <a:rPr lang="cs-CZ" sz="3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601AEC3-FBA0-4A76-B9FE-67E5A8340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/>
              <a:t>a)</a:t>
            </a:r>
            <a:r>
              <a:rPr lang="cs-CZ" dirty="0"/>
              <a:t> pomoc při zvládání běžných úkonů péče o vlastní osobu: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/>
              <a:t>1.</a:t>
            </a:r>
            <a:r>
              <a:rPr lang="cs-CZ" dirty="0"/>
              <a:t> pomoc a podpora při podávání jídla a pití,</a:t>
            </a:r>
          </a:p>
          <a:p>
            <a:pPr marL="0" indent="0" algn="just">
              <a:buNone/>
            </a:pPr>
            <a:r>
              <a:rPr lang="cs-CZ" b="1" dirty="0"/>
              <a:t>2.</a:t>
            </a:r>
            <a:r>
              <a:rPr lang="cs-CZ" dirty="0"/>
              <a:t> pomoc při oblékání a svlékání včetně speciálních pomůcek,</a:t>
            </a:r>
          </a:p>
          <a:p>
            <a:pPr marL="0" indent="0" algn="just">
              <a:buNone/>
            </a:pPr>
            <a:r>
              <a:rPr lang="cs-CZ" b="1" dirty="0"/>
              <a:t>3.</a:t>
            </a:r>
            <a:r>
              <a:rPr lang="cs-CZ" dirty="0"/>
              <a:t> pomoc při </a:t>
            </a:r>
            <a:r>
              <a:rPr lang="cs-CZ" u="sng" dirty="0"/>
              <a:t>prostorové orientaci</a:t>
            </a:r>
            <a:r>
              <a:rPr lang="cs-CZ" dirty="0"/>
              <a:t>, samostatném pohybu ve vnitřním </a:t>
            </a:r>
          </a:p>
          <a:p>
            <a:pPr marL="0" indent="0" algn="just">
              <a:buNone/>
            </a:pPr>
            <a:r>
              <a:rPr lang="cs-CZ" dirty="0"/>
              <a:t>    prostoru,</a:t>
            </a:r>
          </a:p>
          <a:p>
            <a:pPr marL="0" indent="0" algn="just">
              <a:buNone/>
            </a:pPr>
            <a:r>
              <a:rPr lang="cs-CZ" b="1" dirty="0"/>
              <a:t>4.</a:t>
            </a:r>
            <a:r>
              <a:rPr lang="cs-CZ" dirty="0"/>
              <a:t> pomoc při přesunu na lůžko nebo vozík,</a:t>
            </a:r>
          </a:p>
          <a:p>
            <a:pPr algn="just"/>
            <a:endParaRPr lang="cs-CZ" sz="420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E16F4C28-9DE3-4239-B389-42CD2A665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F4B1394B-5275-4C3E-90E8-24D166BAE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86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0F7F5E-A673-4A93-B955-1FC1C14F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Poskytování pečovatelské služby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8A0583F-E07B-4D50-94F9-B71C14807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b)</a:t>
            </a:r>
            <a:r>
              <a:rPr lang="cs-CZ" dirty="0"/>
              <a:t> pomoc při osobní hygieně nebo poskytnutí podmínek pro osobní    </a:t>
            </a:r>
          </a:p>
          <a:p>
            <a:pPr marL="0" indent="0">
              <a:buNone/>
            </a:pPr>
            <a:r>
              <a:rPr lang="cs-CZ" dirty="0"/>
              <a:t>     hygienu: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 pomoc při úkonech osobní hygieny,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 pomoc při základní péči o vlasy a nehty,</a:t>
            </a:r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 pomoc při použití WC,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5D0D2E96-4833-4529-B283-1D6DFDFC8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 Kocmanová Helena 13.8.2019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EF828F1-1104-4A6C-AB2E-0B39D2FC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930D-D1D1-48EE-99C2-24FFB2A80E5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8474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1766</Words>
  <Application>Microsoft Office PowerPoint</Application>
  <PresentationFormat>Širokoúhlá obrazovka</PresentationFormat>
  <Paragraphs>269</Paragraphs>
  <Slides>28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Tahoma</vt:lpstr>
      <vt:lpstr>Motiv Office</vt:lpstr>
      <vt:lpstr>  Poskytovatel pečovatelské služby a pravidla poskytování této sociální služby  § 40 zákona č. 108/2006 Sb.,  o sociálních službách</vt:lpstr>
      <vt:lpstr>Několik údajů ve vztahu k poskytovatelům pečovatelských služeb</vt:lpstr>
      <vt:lpstr>Několik údajů ve vztahu k poskytovatelům pečovatelských služeb k 31.12.2018 ČSÚ</vt:lpstr>
      <vt:lpstr>Služby sociální péče ustanovení § 38 zákona  o sociálních službách</vt:lpstr>
      <vt:lpstr>Pečovatelská služba</vt:lpstr>
      <vt:lpstr>Základní činnosti pečovatelské služby § 40 ZSS</vt:lpstr>
      <vt:lpstr>„Vždycky jsme to tak dělali; převzala jsem po předchůdkyni; nevím proč je taková úhrada; ceník vydala ředitelka/ředitel“</vt:lpstr>
      <vt:lpstr>Základní činnosti při poskytování pečovatelské služby se zajišťují v rozsahu těchto úkonů - § 6 vyhlášky č. 505/2006 Sb.</vt:lpstr>
      <vt:lpstr>Poskytování pečovatelské služby</vt:lpstr>
      <vt:lpstr>Poskytování pečovatelské služby</vt:lpstr>
      <vt:lpstr> Poskytování pečovatelské služby</vt:lpstr>
      <vt:lpstr>Poskytování pečovatelské služby</vt:lpstr>
      <vt:lpstr>Úhrady za poskytování pečovatelské služby</vt:lpstr>
      <vt:lpstr>Úhrady za služby dle vyhlášky č. 505/2006 Sb.</vt:lpstr>
      <vt:lpstr>Setkání poskytovatelů pečovatelské služby z Jihočeského kraje</vt:lpstr>
      <vt:lpstr>„Vždycky jsme to tak dělali, převzala jsem po předchůdkyni, nevím proč je taková úhrada - ceník vydala ředitelka/ředitel“</vt:lpstr>
      <vt:lpstr>Odborná činnost při poskytování pečovatelské služby § 115 ZSS</vt:lpstr>
      <vt:lpstr> Správní obvod – obce s rozšířenou působností  Jihočeský kraj celkem 17 ORP  </vt:lpstr>
      <vt:lpstr>Pečovatelská služba a žadatelé/zájemci o službu</vt:lpstr>
      <vt:lpstr>Žádost o poskytování pečovatelské služby</vt:lpstr>
      <vt:lpstr>Právní předpisy</vt:lpstr>
      <vt:lpstr>Pečovatelská služba očekávání zájemců a žadatelů o službu</vt:lpstr>
      <vt:lpstr>Pečovatelská služba a nabídka základních činností dle zákona o sociálních službách a úhrada za tyto činnosti.</vt:lpstr>
      <vt:lpstr>Zjištění a nedostatky vedoucí ke kontrole poskytovatele peč. služby. </vt:lpstr>
      <vt:lpstr>Zjištění a nedostatky vedoucí ke kontrole poskytovatele peč. služby. </vt:lpstr>
      <vt:lpstr>Zjištění a nedostatky vedoucí ke kontrole poskytovatele peč. služby</vt:lpstr>
      <vt:lpstr>Ceníky, úhradníky, které zpracovává a zveřejňuje poskytovatel peč. služby</vt:lpstr>
      <vt:lpstr>Setkání poskytovatelů pečovatelské služby z Jihočeského kraje</vt:lpstr>
    </vt:vector>
  </TitlesOfParts>
  <Company>KUJC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Registrovaný poskytovatel pečovatelské služby  § 40 z.č. 108/2006 Sb.</dc:title>
  <dc:creator>Kocmanová Helena</dc:creator>
  <cp:lastModifiedBy>Šimůnková Pavla</cp:lastModifiedBy>
  <cp:revision>112</cp:revision>
  <dcterms:created xsi:type="dcterms:W3CDTF">2019-07-25T13:25:15Z</dcterms:created>
  <dcterms:modified xsi:type="dcterms:W3CDTF">2019-09-06T06:09:30Z</dcterms:modified>
</cp:coreProperties>
</file>