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1" r:id="rId3"/>
    <p:sldId id="272" r:id="rId4"/>
    <p:sldId id="274" r:id="rId5"/>
    <p:sldId id="276" r:id="rId6"/>
    <p:sldId id="277" r:id="rId7"/>
    <p:sldId id="308" r:id="rId8"/>
    <p:sldId id="284" r:id="rId9"/>
    <p:sldId id="312" r:id="rId10"/>
    <p:sldId id="305" r:id="rId11"/>
    <p:sldId id="275" r:id="rId12"/>
    <p:sldId id="286" r:id="rId13"/>
    <p:sldId id="287" r:id="rId14"/>
    <p:sldId id="291" r:id="rId15"/>
    <p:sldId id="294" r:id="rId16"/>
    <p:sldId id="295" r:id="rId17"/>
    <p:sldId id="292" r:id="rId18"/>
    <p:sldId id="296" r:id="rId19"/>
    <p:sldId id="297" r:id="rId20"/>
    <p:sldId id="299" r:id="rId21"/>
    <p:sldId id="300" r:id="rId22"/>
    <p:sldId id="316" r:id="rId23"/>
    <p:sldId id="315" r:id="rId24"/>
    <p:sldId id="301" r:id="rId25"/>
    <p:sldId id="302" r:id="rId26"/>
    <p:sldId id="281" r:id="rId27"/>
    <p:sldId id="306" r:id="rId28"/>
    <p:sldId id="290" r:id="rId29"/>
    <p:sldId id="307" r:id="rId30"/>
    <p:sldId id="311" r:id="rId31"/>
    <p:sldId id="314" r:id="rId32"/>
    <p:sldId id="313" r:id="rId33"/>
    <p:sldId id="289" r:id="rId34"/>
    <p:sldId id="309" r:id="rId35"/>
    <p:sldId id="278" r:id="rId36"/>
    <p:sldId id="279" r:id="rId37"/>
    <p:sldId id="270" r:id="rId38"/>
  </p:sldIdLst>
  <p:sldSz cx="9144000" cy="6858000" type="screen4x3"/>
  <p:notesSz cx="6858000" cy="9144000"/>
  <p:defaultTextStyle>
    <a:defPPr>
      <a:defRPr lang="cs-CZ"/>
    </a:defPPr>
    <a:lvl1pPr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1pPr>
    <a:lvl2pPr marL="4572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2pPr>
    <a:lvl3pPr marL="9144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3pPr>
    <a:lvl4pPr marL="13716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4pPr>
    <a:lvl5pPr marL="18288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7E"/>
    <a:srgbClr val="003972"/>
    <a:srgbClr val="003060"/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6339" autoAdjust="0"/>
  </p:normalViewPr>
  <p:slideViewPr>
    <p:cSldViewPr>
      <p:cViewPr varScale="1">
        <p:scale>
          <a:sx n="110" d="100"/>
          <a:sy n="110" d="100"/>
        </p:scale>
        <p:origin x="1638" y="96"/>
      </p:cViewPr>
      <p:guideLst>
        <p:guide orient="horz" pos="2160"/>
        <p:guide pos="2880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27BF24-211D-4F73-A52C-643498EAAE6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43808" y="404664"/>
            <a:ext cx="5976664" cy="2022624"/>
          </a:xfrm>
        </p:spPr>
        <p:txBody>
          <a:bodyPr numCol="1" spcCol="0" anchor="t" anchorCtr="0"/>
          <a:lstStyle>
            <a:lvl1pPr algn="l">
              <a:defRPr sz="3200" b="1" baseline="0"/>
            </a:lvl1pPr>
          </a:lstStyle>
          <a:p>
            <a:r>
              <a:rPr lang="cs-CZ" dirty="0"/>
              <a:t>Klepnutí upravíte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DCE2F8-AC4E-4EA1-9F95-5A3D6E5F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AFE0A1-E165-4456-966A-443CFE88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9F112B-2552-4ACF-9BE8-9389D691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941CF-5500-41D6-A97D-4E726DC89AC7}" type="slidenum">
              <a:rPr lang="cs-CZ" altLang="cs-CZ"/>
              <a:pPr/>
              <a:t>‹#›</a:t>
            </a:fld>
            <a:endParaRPr lang="cs-CZ" altLang="cs-CZ"/>
          </a:p>
        </p:txBody>
      </p:sp>
      <p:pic>
        <p:nvPicPr>
          <p:cNvPr id="8" name="Picture 4" descr="U:\Zveřejněné materiály\dnes\vysece.jpg">
            <a:extLst>
              <a:ext uri="{FF2B5EF4-FFF2-40B4-BE49-F238E27FC236}">
                <a16:creationId xmlns:a16="http://schemas.microsoft.com/office/drawing/2014/main" id="{5806A8F6-33B7-4F7A-A554-0B1B32283A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9688"/>
            <a:ext cx="9144000" cy="427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411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839153-A51E-4EEC-9183-BABE6F5D2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037575-5945-49CA-AD29-C9D6D4018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E3A8C7-0F15-46CE-9B1E-28B1B6388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FD8FCD-BD8F-4CF2-AC2D-75A55B460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4E2D71-CB75-488C-B01C-87CACF371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4B104-BE70-4FC5-A21A-CF65AC6BE84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024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17D91FA-0985-4582-AE9E-9DF8B66516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8782744-AB77-4A36-BDEE-BE5F85503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EDEA2A-D52B-4C1B-8487-62D451D0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996B3E-5BD3-4E62-B8C0-3F4491CC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DCED77-100A-4850-B0E0-AE2C19803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9D007-3CE6-4FCC-9721-6DCEC151D07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03915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E0FD5F-B80B-466C-8F92-9E2650110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808" y="609600"/>
            <a:ext cx="5614392" cy="947192"/>
          </a:xfrm>
        </p:spPr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online obrázek 2">
            <a:extLst>
              <a:ext uri="{FF2B5EF4-FFF2-40B4-BE49-F238E27FC236}">
                <a16:creationId xmlns:a16="http://schemas.microsoft.com/office/drawing/2014/main" id="{056937DD-AD70-4265-936F-C86117C2BD4D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41C8A72-EF5C-4B1A-BF81-C3E0BE2C6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0FCCFA9-AD8F-4B63-9FE4-6694EF740D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C8BF7D-0DD9-4807-8F94-ED021A002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D4396FB-C45E-4C2E-9DCF-84D2EB2E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FEFD105-278F-4058-B45E-06D61218B6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7131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U:\Zveřejněné materiály\dnes\zaver.jpg">
            <a:extLst>
              <a:ext uri="{FF2B5EF4-FFF2-40B4-BE49-F238E27FC236}">
                <a16:creationId xmlns:a16="http://schemas.microsoft.com/office/drawing/2014/main" id="{FE59B604-44DD-4AED-81BC-D19FB50BAD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3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ástupný text 7">
            <a:extLst>
              <a:ext uri="{FF2B5EF4-FFF2-40B4-BE49-F238E27FC236}">
                <a16:creationId xmlns:a16="http://schemas.microsoft.com/office/drawing/2014/main" id="{5748554C-1DC2-4017-8DA3-17ABBB410B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1999" y="4446180"/>
            <a:ext cx="6480001" cy="2022475"/>
          </a:xfrm>
        </p:spPr>
        <p:txBody>
          <a:bodyPr/>
          <a:lstStyle>
            <a:lvl1pPr marL="0" indent="0" algn="ctr">
              <a:buFontTx/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721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3B9890-0A6B-412E-B855-555B5A4E6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 baseline="0"/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DEEC78-29EF-46C5-B498-BBDA2B83A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76" y="1911125"/>
            <a:ext cx="8147248" cy="4320480"/>
          </a:xfrm>
        </p:spPr>
        <p:txBody>
          <a:bodyPr/>
          <a:lstStyle>
            <a:lvl1pPr>
              <a:defRPr sz="3000" baseline="0"/>
            </a:lvl1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254C11-0D6D-4157-8DDA-01DF92210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746B79-C437-466B-B8F0-5E16B5FC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E90819-068C-4E99-97B4-4F23A3A0F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74F9C-2D59-4F70-9023-D915923988E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859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27FC32-F3BB-4903-8C8D-886ECFE33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ctr" anchorCtr="0"/>
          <a:lstStyle>
            <a:lvl1pPr>
              <a:defRPr sz="6000"/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03DF96D-F783-43D2-A594-BF0FCDB6B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C9A8F7-D5A4-4CB3-A311-1D59058E6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F6FFA3-04F2-49B9-9178-A6CA4E42A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1EA94C-8342-4406-B810-01FD6C52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D4E32-7D37-42BB-8797-DD0073D0F7C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203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787650-F365-4F0D-8FC3-F5FB5AD3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267DE1-CE61-4055-9414-6878FD5C4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320E8CC-4BAC-40E3-9197-5AD28069E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CD28775-8C1D-487C-A47C-898AE094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EE0B4D3-7657-41BF-98EE-C6C4AD24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3A69FDE-4D4B-415E-B3EC-FF1BCFF8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33EF0-2C96-4D20-886B-7700ADD0BC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063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1DDC1-369B-4C21-BD81-19761107C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824" y="365125"/>
            <a:ext cx="5529114" cy="1119659"/>
          </a:xfrm>
        </p:spPr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B509A9-1A8C-49A0-B192-45FBDE3B1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ADBFCF1-E12A-40C6-AA70-984CA3A2F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D52B921-BF7E-408C-BBCD-B914A0AA1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EE6D4CE-8605-4A96-941A-3833A9701B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C8CD137-B5F5-4A5A-8209-830CDCAE3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C09BE32-F599-4771-AA66-906F4BD4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4AEF87D-4D4B-43D3-A76C-8C87EFB18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4DFE1-F05A-411B-BAA4-028466612B5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7162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34F42-9752-4A5C-9975-BA9537F3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883400B-75A1-4C93-B3CA-400157FAD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9B045F5-1A52-41BB-BB97-48D2E8A2B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0824B7C-2DA4-4939-BD44-8E2058CF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3D2EF-1F6E-44E9-B15B-F64AC7263F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4908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67EE4A5-EB99-4472-8D10-9D0E4778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A39BB6-8EA3-4451-AA7C-B10EFF0B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76296B-3D2C-47FB-8074-E16C731FD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B5B9D-89E2-4000-B13E-955A0C40D8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0120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6427A3-9E77-422E-A75F-F25A7F3E2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1484784"/>
            <a:ext cx="2949575" cy="10081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CB24B7-531E-474C-971E-574F2E4AC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FDC821-9840-4312-A421-0CC3BF13C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492896"/>
            <a:ext cx="2949575" cy="337609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F085334-02BA-4F0F-A5EF-75D8E6079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8B9813D-D461-4E57-9952-C784742C0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3D00EF-4B8F-443D-8DCC-3DEDDBB5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E2941-504B-4B0A-9C20-739E324BA60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1502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4B1CA-EC0A-44A7-AD61-B162711D2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1484784"/>
            <a:ext cx="2949575" cy="10081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/>
              <a:t>Kliknutím lze upravit styl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C681613-D7CC-4041-B5BA-BF53340F6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1340768"/>
            <a:ext cx="4629150" cy="45202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473E1BE-33D7-49AD-822F-7D3BB3170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492896"/>
            <a:ext cx="2949575" cy="337609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4524AA-A375-452D-9374-CE215F91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4A2ACBA-B9EF-4FF4-8A30-2976ADD98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CFCA470-2BAD-4F9F-8843-B4EE6B3A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1D1EB-3B4C-4F48-840D-56AFF3E0DD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996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7FBBAA-750E-4640-96DC-BAF701FF3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83624" y="497095"/>
            <a:ext cx="5562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Klepnutím lze upravit styl předlohy nadpisů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B09720-D6CF-4918-A000-8FC720C3A6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8376" y="1783831"/>
            <a:ext cx="8147248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0F8F4AB-2EE5-4130-976E-465CFF30F8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cs-CZ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68C26C-C672-4129-B616-219EC4C52C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cs-CZ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7F36071-B549-4F1B-8F98-84943D7BC3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9AF8AE02-2204-4F74-BE4C-7EC12180B880}" type="slidenum">
              <a:rPr lang="cs-CZ" altLang="cs-CZ"/>
              <a:pPr/>
              <a:t>‹#›</a:t>
            </a:fld>
            <a:endParaRPr lang="cs-CZ" altLang="cs-CZ"/>
          </a:p>
        </p:txBody>
      </p:sp>
      <p:pic>
        <p:nvPicPr>
          <p:cNvPr id="7" name="Picture 5" descr="U:\Zveřejněné materiály\dnes\logo.jpg">
            <a:extLst>
              <a:ext uri="{FF2B5EF4-FFF2-40B4-BE49-F238E27FC236}">
                <a16:creationId xmlns:a16="http://schemas.microsoft.com/office/drawing/2014/main" id="{79B67CF6-6352-4D1E-82F2-442C315F2E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6742"/>
            <a:ext cx="21336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i="0" kern="120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9BEC2-B577-4D4E-A5C8-AD57C3406F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25000"/>
              </a:lnSpc>
            </a:pPr>
            <a:r>
              <a:rPr lang="cs-CZ" dirty="0"/>
              <a:t>Registr smluv pro příspěvkové organizace Jihočeského kraje</a:t>
            </a:r>
            <a:br>
              <a:rPr lang="cs-CZ" dirty="0"/>
            </a:br>
            <a:r>
              <a:rPr lang="cs-CZ" sz="2400" b="0" dirty="0"/>
              <a:t>JUDr. Lukáš Glaser, Mgr. František Malý</a:t>
            </a:r>
            <a:br>
              <a:rPr lang="cs-CZ" sz="2400" b="0" dirty="0"/>
            </a:br>
            <a:r>
              <a:rPr lang="cs-CZ" sz="2400" b="0" dirty="0"/>
              <a:t>KÚ Jihočeského kraje, březen 2020</a:t>
            </a:r>
          </a:p>
        </p:txBody>
      </p:sp>
    </p:spTree>
    <p:extLst>
      <p:ext uri="{BB962C8B-B14F-4D97-AF65-F5344CB8AC3E}">
        <p14:creationId xmlns:p14="http://schemas.microsoft.com/office/powerpoint/2010/main" val="2795553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623EA-5ADF-4E28-BB83-3EA691327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určit hodnotu smlouvy?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8F01F2-E877-448E-8BA4-9619E9AC0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Zveřejňují se smlouvy s hodnotou </a:t>
            </a:r>
            <a:r>
              <a:rPr lang="cs-CZ" b="1" dirty="0"/>
              <a:t>nad 50 000 Kč</a:t>
            </a:r>
            <a:r>
              <a:rPr lang="cs-CZ" dirty="0"/>
              <a:t>, resp. cena (hodnota) smlouvy se zveřejňuje v rámci metadat</a:t>
            </a:r>
          </a:p>
          <a:p>
            <a:r>
              <a:rPr lang="cs-CZ" dirty="0"/>
              <a:t>Určení hodnoty: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dle hodnoty plnění/ceny za něj,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u dlouhodobých smluv- hodnota plnění za 4 roky (ZZVZ),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rámcové smlouvy- hodnota limitu,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bezúplatná nebo zvýhodněná plnění- kolik by se za dané plnění platilo v běžném vztahu</a:t>
            </a:r>
          </a:p>
        </p:txBody>
      </p:sp>
    </p:spTree>
    <p:extLst>
      <p:ext uri="{BB962C8B-B14F-4D97-AF65-F5344CB8AC3E}">
        <p14:creationId xmlns:p14="http://schemas.microsoft.com/office/powerpoint/2010/main" val="233685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65DAA2-5A33-444C-967C-28F087D7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269667-00C2-4DA6-AF8C-3A9E889A5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Mezi povinné subjekty patří (§ 2):</a:t>
            </a:r>
          </a:p>
          <a:p>
            <a:r>
              <a:rPr lang="cs-CZ" i="1" dirty="0"/>
              <a:t>b)</a:t>
            </a:r>
            <a:r>
              <a:rPr lang="cs-CZ" dirty="0"/>
              <a:t> </a:t>
            </a:r>
            <a:r>
              <a:rPr lang="cs-CZ" b="1" dirty="0"/>
              <a:t>územní samosprávný celek</a:t>
            </a:r>
            <a:r>
              <a:rPr lang="cs-CZ" dirty="0"/>
              <a:t>, včetně městské části nebo městského obvodu územně členěného statutárního města nebo městské části hlavního města Prahy,</a:t>
            </a:r>
          </a:p>
          <a:p>
            <a:r>
              <a:rPr lang="cs-CZ" i="1" dirty="0"/>
              <a:t>h)</a:t>
            </a:r>
            <a:r>
              <a:rPr lang="cs-CZ" dirty="0"/>
              <a:t> </a:t>
            </a:r>
            <a:r>
              <a:rPr lang="cs-CZ" b="1" dirty="0"/>
              <a:t>příspěvková organizace územního samosprávného celku</a:t>
            </a:r>
            <a:r>
              <a:rPr lang="cs-CZ" dirty="0"/>
              <a:t>,</a:t>
            </a:r>
          </a:p>
          <a:p>
            <a:r>
              <a:rPr lang="cs-CZ" i="1" dirty="0"/>
              <a:t>n)</a:t>
            </a:r>
            <a:r>
              <a:rPr lang="cs-CZ" dirty="0"/>
              <a:t> </a:t>
            </a:r>
            <a:r>
              <a:rPr lang="cs-CZ" b="1" dirty="0"/>
              <a:t>právnická osoba, v níž má </a:t>
            </a:r>
            <a:r>
              <a:rPr lang="cs-CZ" dirty="0"/>
              <a:t>stát nebo </a:t>
            </a:r>
            <a:r>
              <a:rPr lang="cs-CZ" b="1" dirty="0"/>
              <a:t>územní samosprávný celek </a:t>
            </a:r>
            <a:r>
              <a:rPr lang="cs-CZ" dirty="0"/>
              <a:t>sám nebo s jinými územními samosprávnými celky </a:t>
            </a:r>
            <a:r>
              <a:rPr lang="cs-CZ" b="1" dirty="0"/>
              <a:t>většinovou majetkovou účast</a:t>
            </a:r>
            <a:r>
              <a:rPr lang="cs-CZ" dirty="0"/>
              <a:t>, a to i prostřednictvím jiné právnické osoby.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058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AEAE6-2198-41F4-96BC-B8A9961B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Výjimky z povinnosti zveřejnění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B0BEC9-35EA-482D-A632-A37BD261F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 stanovuje výjimky, konkrétně:</a:t>
            </a:r>
          </a:p>
          <a:p>
            <a:endParaRPr lang="cs-CZ" dirty="0"/>
          </a:p>
          <a:p>
            <a:pPr marL="514350" indent="-514350">
              <a:buFont typeface="+mj-lt"/>
              <a:buAutoNum type="arabicParenR"/>
            </a:pPr>
            <a:r>
              <a:rPr lang="cs-CZ" b="1" dirty="0"/>
              <a:t>výjimky z povinnosti zveřejnit některé údaje ze smlouvy </a:t>
            </a:r>
            <a:r>
              <a:rPr lang="cs-CZ" dirty="0"/>
              <a:t>(odkazuje se na zákon o svobodném přístupu k informacím- </a:t>
            </a:r>
            <a:r>
              <a:rPr lang="cs-CZ" dirty="0" err="1"/>
              <a:t>InfZ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cs-CZ" b="1" dirty="0"/>
              <a:t>výjimky ze </a:t>
            </a:r>
            <a:r>
              <a:rPr lang="cs-CZ" b="1" dirty="0" err="1"/>
              <a:t>zveřejňovací</a:t>
            </a:r>
            <a:r>
              <a:rPr lang="cs-CZ" b="1" dirty="0"/>
              <a:t> povinnosti jako takové</a:t>
            </a:r>
            <a:r>
              <a:rPr lang="cs-CZ" dirty="0"/>
              <a:t>, tj. daná smlouva se vůbec nezveřejňuje</a:t>
            </a:r>
          </a:p>
        </p:txBody>
      </p:sp>
    </p:spTree>
    <p:extLst>
      <p:ext uri="{BB962C8B-B14F-4D97-AF65-F5344CB8AC3E}">
        <p14:creationId xmlns:p14="http://schemas.microsoft.com/office/powerpoint/2010/main" val="1859721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024049-11D3-426E-A5E2-69A5C1DA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Výjimky dle </a:t>
            </a:r>
            <a:r>
              <a:rPr lang="cs-CZ" dirty="0" err="1"/>
              <a:t>InfZ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DE8635-ACC6-4472-9081-B1FEE1EBE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Dle </a:t>
            </a:r>
            <a:r>
              <a:rPr lang="cs-CZ" dirty="0" err="1"/>
              <a:t>InfZ</a:t>
            </a:r>
            <a:r>
              <a:rPr lang="cs-CZ" dirty="0"/>
              <a:t> se (mimo jiné) nezveřejňují následující údaje: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osobní údaje (resp. jejich části),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bankovní tajemství,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autorské dílo,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obchodní tajemství.</a:t>
            </a:r>
          </a:p>
        </p:txBody>
      </p:sp>
    </p:spTree>
    <p:extLst>
      <p:ext uri="{BB962C8B-B14F-4D97-AF65-F5344CB8AC3E}">
        <p14:creationId xmlns:p14="http://schemas.microsoft.com/office/powerpoint/2010/main" val="1948936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313DFD-3FC1-4C70-94C0-AED971C57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Osobní údaje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01EDB9-F46A-4F7C-A3B9-D252B4CCF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Nezveřejňují se osobní údaje (jméno, příjmení, datum narození, rodné číslo, číslo dokladů, bydliště, podpis protistrany, telefonní a e-mailový kontakt, kontaktní osoby apod.)</a:t>
            </a:r>
          </a:p>
          <a:p>
            <a:r>
              <a:rPr lang="cs-CZ" dirty="0"/>
              <a:t>Osobní údaje mají jen fyzické osoby, nikoli osoby právnické</a:t>
            </a:r>
          </a:p>
          <a:p>
            <a:r>
              <a:rPr lang="cs-CZ" dirty="0"/>
              <a:t>Osoby jednající za povinné subjekty zveřejňují informace o svém pracovním zařazení (jméno, příjmení, funkce, podpis)</a:t>
            </a:r>
          </a:p>
        </p:txBody>
      </p:sp>
    </p:spTree>
    <p:extLst>
      <p:ext uri="{BB962C8B-B14F-4D97-AF65-F5344CB8AC3E}">
        <p14:creationId xmlns:p14="http://schemas.microsoft.com/office/powerpoint/2010/main" val="990836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4E1B7A-D64B-453B-9797-57C5785E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Osobní údaje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B57507-3C82-41D6-AD1F-2CF36C585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Výjimka-</a:t>
            </a:r>
            <a:r>
              <a:rPr lang="cs-CZ" dirty="0"/>
              <a:t> o příjemcích veřejných prostředků (tj. těch, kteří mají benefit ze smlouvy) se zveřejňuje jméno, příjmení, rok narození, obec pobytu, výše, účel a podmínky poskytnutých prostředků</a:t>
            </a:r>
          </a:p>
          <a:p>
            <a:r>
              <a:rPr lang="cs-CZ" b="1" dirty="0"/>
              <a:t>Lze zveřejnit údaje, kterou jsou volně dostupné v rejstříku </a:t>
            </a:r>
            <a:r>
              <a:rPr lang="cs-CZ" dirty="0"/>
              <a:t>(jednatelé firem, údaje související s podnikatelskou činností OSVČ apod.)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7875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11BE1-3911-4603-A052-795A04E7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Bankovní tajemství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8E5B15-4ADB-4071-8FCD-E3DE4AB39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Nezveřejňují se čísla bankovních účtů</a:t>
            </a:r>
          </a:p>
          <a:p>
            <a:endParaRPr lang="cs-CZ" dirty="0"/>
          </a:p>
          <a:p>
            <a:r>
              <a:rPr lang="cs-CZ" dirty="0"/>
              <a:t>Výjimka- čísla účtů, která byla někde zveřejněna (např. registr spolehlivých plátců DPH)</a:t>
            </a:r>
          </a:p>
          <a:p>
            <a:r>
              <a:rPr lang="cs-CZ" dirty="0"/>
              <a:t>Číslo účtu povinného subjektu (obce, kraje, příspěvkové organizace) nepodléhá anonymizaci (zveřejní se)</a:t>
            </a:r>
          </a:p>
        </p:txBody>
      </p:sp>
    </p:spTree>
    <p:extLst>
      <p:ext uri="{BB962C8B-B14F-4D97-AF65-F5344CB8AC3E}">
        <p14:creationId xmlns:p14="http://schemas.microsoft.com/office/powerpoint/2010/main" val="3194217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C11787-F958-4095-9AB8-7E490BDB3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Autorské dílo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616E8-7B92-4390-8BEF-0F9143C9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Autorské dílo= </a:t>
            </a:r>
            <a:r>
              <a:rPr lang="cs-CZ" i="1" dirty="0"/>
              <a:t>dílo literární a jiné dílo umělecké a dílo vědecké, které je jedinečným výsledkem tvůrčí činnosti autora a je vyjádřeno v jakékoli objektivně vnímatelné podobě včetně podoby elektronické, trvale nebo dočasně, bez ohledu na jeho rozsah, účel nebo význam</a:t>
            </a:r>
          </a:p>
          <a:p>
            <a:r>
              <a:rPr lang="cs-CZ" dirty="0"/>
              <a:t>Např. nákres, kompozice aj.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1278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0AC2D-A5EE-4028-ACEA-32FF88E9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tajemství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00E3C2-EDE3-4004-9B59-49B261372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§ 504 OZ (splněny musí být všechny podmínky)</a:t>
            </a:r>
          </a:p>
          <a:p>
            <a:r>
              <a:rPr lang="cs-CZ" dirty="0"/>
              <a:t>Obchodní tajemství tvoří (1) konkurenčně významné, (2) určitelné, (3) ocenitelné a (4) v příslušných obchodních kruzích běžně nedostupné skutečnosti, které (5) souvisejí se závodem a (6) jejichž vlastník zajišťuje ve svém zájmu odpovídajícím způsobem jejich utajení.</a:t>
            </a:r>
          </a:p>
          <a:p>
            <a:r>
              <a:rPr lang="cs-CZ" dirty="0"/>
              <a:t>Obchodní tajemství musí být ve smlouvě řádně označeno před jejím uzavřením, resp. pro vyloučení pochybností lze uvést, že smlouva neobsahuje údaje tvoří předmět obchodního tajemství</a:t>
            </a:r>
          </a:p>
        </p:txBody>
      </p:sp>
    </p:spTree>
    <p:extLst>
      <p:ext uri="{BB962C8B-B14F-4D97-AF65-F5344CB8AC3E}">
        <p14:creationId xmlns:p14="http://schemas.microsoft.com/office/powerpoint/2010/main" val="1438900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201558-C23B-4375-B0AF-C457689BE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tajemství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7804E8-9CAF-4791-B6ED-2F4085F8F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Obchodním tajemstvím mohou být </a:t>
            </a:r>
            <a:r>
              <a:rPr lang="cs-CZ" dirty="0"/>
              <a:t>určité technologické postupy, výkresy, rozpis nákladovosti, vzorce výpočtu ztráty, nákladovost protistrany</a:t>
            </a:r>
          </a:p>
          <a:p>
            <a:endParaRPr lang="cs-CZ" dirty="0"/>
          </a:p>
          <a:p>
            <a:r>
              <a:rPr lang="cs-CZ" b="1" dirty="0"/>
              <a:t>Obchodním tajemstvím není </a:t>
            </a:r>
            <a:r>
              <a:rPr lang="cs-CZ" dirty="0"/>
              <a:t>označení protistrany, rozsah předmětu smlouvy, celková cena za plnění, cenová nabídky vepsaná do formuláře vytvořeného povinným subjektem (byť zákon říká něco jiného)</a:t>
            </a:r>
          </a:p>
          <a:p>
            <a:endParaRPr lang="cs-CZ" dirty="0"/>
          </a:p>
          <a:p>
            <a:r>
              <a:rPr lang="cs-CZ" b="1" dirty="0"/>
              <a:t>99 % smluv obchodní tajemství neobsahuje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8670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A5BEDF-3E1C-4B27-85B9-9CE859AFA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3806D8-6F0E-43D4-848B-2B75DB09C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cs-CZ" dirty="0"/>
              <a:t>Stručné představení zákona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Vymezení pojmu smlouva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Povinné subjekty a zveřejňování smluv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Výjimky z povinnosti zveřejnění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Systém registru smluv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Závěr, diskuze</a:t>
            </a:r>
          </a:p>
        </p:txBody>
      </p:sp>
    </p:spTree>
    <p:extLst>
      <p:ext uri="{BB962C8B-B14F-4D97-AF65-F5344CB8AC3E}">
        <p14:creationId xmlns:p14="http://schemas.microsoft.com/office/powerpoint/2010/main" val="2967026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3096F6-8FEF-4919-B2F1-C392607D8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smlouvy se nezveřejňují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6522D9-22FF-4187-808C-C46A9F740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76" y="1844824"/>
            <a:ext cx="8147248" cy="432048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Povinnost zveřejnění se nevztahuje na: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smlouvy s fyzickou osobou, s výjimkou převodu vlastnického práva k nemovitosti,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cs-CZ" i="1" dirty="0"/>
              <a:t>Nezveřejňují se smlouvy s nepodnikateli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technickou předlohu, návod, výkres, projektovou dokumentaci, model, způsob výpočtu jednotkových cen, vzor a výpočet,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cs-CZ" i="1" dirty="0"/>
              <a:t>Výjimka zavedena z důvodu rozsáhlosti takových příloh a jejich komplikovaného zobrazování v registru</a:t>
            </a:r>
          </a:p>
        </p:txBody>
      </p:sp>
    </p:spTree>
    <p:extLst>
      <p:ext uri="{BB962C8B-B14F-4D97-AF65-F5344CB8AC3E}">
        <p14:creationId xmlns:p14="http://schemas.microsoft.com/office/powerpoint/2010/main" val="4130153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DBA8FE-E147-4238-BA7A-717C76FBC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smlouvy se nezveřejňují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67D8DC-15D6-4DF2-9796-33347409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 startAt="4"/>
            </a:pPr>
            <a:r>
              <a:rPr lang="cs-CZ" dirty="0"/>
              <a:t>smlouvu, jejíž plnění je prováděno převážně mimo území České republiky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Např. objednávky hotelu v zahraničí</a:t>
            </a:r>
          </a:p>
          <a:p>
            <a:pPr marL="514350" indent="-514350">
              <a:buFont typeface="+mj-lt"/>
              <a:buAutoNum type="alphaLcParenR" startAt="5"/>
            </a:pPr>
            <a:r>
              <a:rPr lang="cs-CZ" dirty="0"/>
              <a:t>smlouvu uzavřenou adhezním způsobem, jejíž smluvní stranou je právnická osoba uvedená v § 2 odst. 1 písm. e), k), l), m) nebo n), s výjimkou smluv uzavřených na základě zadávacího řízení podle zákona o veřejných zakázkách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Nezveřejňují se formulářové smlouvy- viz dále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944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CD6C4B-41E2-472A-8177-DCD7A0359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smlouvy se nezveřejňují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632589-673C-4CFD-B3C2-2A85B1E2B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Nezveřejňují se adhezní smlouvy (smlouvy s podmínkami „ber nebo nech být“- telefonní operátoři, banky, pojišťovny apod.)</a:t>
            </a:r>
          </a:p>
          <a:p>
            <a:r>
              <a:rPr lang="cs-CZ" dirty="0"/>
              <a:t>Výjimka platí pouze pro příspěvkové organizace (nebo obchodní společnosti), a jenom tehdy, pokud smlouva není uzavřena na základě zadávacího řízení dle ZZVZ (tj. pokud je smlouva výsledkem zadávacího řízení, je nutné ji zveřejnit)</a:t>
            </a:r>
          </a:p>
        </p:txBody>
      </p:sp>
    </p:spTree>
    <p:extLst>
      <p:ext uri="{BB962C8B-B14F-4D97-AF65-F5344CB8AC3E}">
        <p14:creationId xmlns:p14="http://schemas.microsoft.com/office/powerpoint/2010/main" val="1638094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9E8E8-171C-4571-AE5E-A48D8C015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smlouvy se nezveřejňují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C23B32-4ED0-480A-B53D-76FAA43FB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 startAt="8"/>
            </a:pPr>
            <a:r>
              <a:rPr lang="cs-CZ" dirty="0"/>
              <a:t>smlouvu, jestliže výše hodnoty jejího předmětu je 50 000 Kč bez daně z přidané hodnoty nebo nižší,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Posuzuje se hodnota předmětu smlouvy</a:t>
            </a:r>
          </a:p>
          <a:p>
            <a:pPr marL="514350" indent="-514350">
              <a:buFont typeface="+mj-lt"/>
              <a:buAutoNum type="alphaLcParenR" startAt="8"/>
            </a:pPr>
            <a:r>
              <a:rPr lang="cs-CZ" dirty="0"/>
              <a:t>smlouvu, která je uzavřena s autorem nebo výkonným umělcem v souvislosti s autorským dílem nebo uměleckým výkonem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092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839B1-0E55-4C2C-9B76-DC1D78B2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smlouvy se nezveřejňují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7FF586-39DB-4136-8D56-D8A3EBAE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LcParenR" startAt="11"/>
            </a:pPr>
            <a:r>
              <a:rPr lang="cs-CZ" dirty="0"/>
              <a:t>smlouvu, jejíž alespoň jednou smluvní stranou je obec, která nevykonává rozšířenou působnost, příspěvková organizace touto obcí zřízená nebo právnická osoba, v níž má taková obec sama nebo s jinými takovými obcemi většinovou účast,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cs-CZ" i="1" dirty="0"/>
              <a:t>Nezveřejňují se smlouvy s obcemi I. a II. stupně a jejich PO (typicky školy, školky)</a:t>
            </a:r>
          </a:p>
          <a:p>
            <a:pPr marL="514350" indent="-514350">
              <a:buFont typeface="+mj-lt"/>
              <a:buAutoNum type="alphaLcParenR" startAt="16"/>
            </a:pPr>
            <a:r>
              <a:rPr lang="cs-CZ" dirty="0"/>
              <a:t>kolektivní smlouvu.</a:t>
            </a:r>
          </a:p>
        </p:txBody>
      </p:sp>
    </p:spTree>
    <p:extLst>
      <p:ext uri="{BB962C8B-B14F-4D97-AF65-F5344CB8AC3E}">
        <p14:creationId xmlns:p14="http://schemas.microsoft.com/office/powerpoint/2010/main" val="19277092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8A9E9E-BC4E-410A-872A-1EC9792E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C80358-9CF1-464A-B519-806E33E94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Výše uvedené výjimky znamenají, že smlouvy, které spadají do jejich rozsahu (např. smlouva uzavřená mezi střední školou a malou obcí), se v registru smluv nezveřejňují.</a:t>
            </a:r>
          </a:p>
          <a:p>
            <a:endParaRPr lang="cs-CZ" dirty="0"/>
          </a:p>
          <a:p>
            <a:r>
              <a:rPr lang="cs-CZ" dirty="0"/>
              <a:t>! To však neznamená, že dané smlouvy nepodléhají </a:t>
            </a:r>
            <a:r>
              <a:rPr lang="cs-CZ" dirty="0" err="1"/>
              <a:t>zveřejňovací</a:t>
            </a:r>
            <a:r>
              <a:rPr lang="cs-CZ" dirty="0"/>
              <a:t> povinnosti dle jiných předpisů (</a:t>
            </a:r>
            <a:r>
              <a:rPr lang="cs-CZ" dirty="0" err="1"/>
              <a:t>ÚzmRoz</a:t>
            </a:r>
            <a:r>
              <a:rPr lang="cs-CZ" dirty="0"/>
              <a:t>, ZZVZ).</a:t>
            </a:r>
          </a:p>
        </p:txBody>
      </p:sp>
    </p:spTree>
    <p:extLst>
      <p:ext uri="{BB962C8B-B14F-4D97-AF65-F5344CB8AC3E}">
        <p14:creationId xmlns:p14="http://schemas.microsoft.com/office/powerpoint/2010/main" val="29384764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C304F3-3ACB-4F25-A01C-A98C596C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zajišťuje zveřejnění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C2D453-240C-4EBF-91C5-0DC830279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 neřeší otázku, kdo má zajistit zveřejnění uzavřené smlouvy</a:t>
            </a:r>
          </a:p>
          <a:p>
            <a:r>
              <a:rPr lang="cs-CZ" dirty="0"/>
              <a:t>V praxi splnění povinnosti zajišťují povinné subjekty (ale může tak učinit i protistrana)</a:t>
            </a:r>
          </a:p>
          <a:p>
            <a:r>
              <a:rPr lang="cs-CZ" dirty="0"/>
              <a:t>V některých případech (obchodní podmínky) se lze setkat s tím, že druhá strana vyžaduje, aby zveřejnění zajistil povinný subjekt</a:t>
            </a:r>
          </a:p>
        </p:txBody>
      </p:sp>
    </p:spTree>
    <p:extLst>
      <p:ext uri="{BB962C8B-B14F-4D97-AF65-F5344CB8AC3E}">
        <p14:creationId xmlns:p14="http://schemas.microsoft.com/office/powerpoint/2010/main" val="554928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F4A6D-47FD-453F-A8DC-A7894D0CC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se zveřejňuje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A8654F-B794-4744-A61C-B757F4593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Smlouvy se zveřejňují v </a:t>
            </a:r>
            <a:r>
              <a:rPr lang="cs-CZ" b="1" dirty="0"/>
              <a:t>registru smluv</a:t>
            </a:r>
            <a:r>
              <a:rPr lang="cs-CZ" dirty="0"/>
              <a:t>, což je informační systém veřejné správy spravovaný Ministerstvem vnitra</a:t>
            </a:r>
          </a:p>
          <a:p>
            <a:r>
              <a:rPr lang="cs-CZ" dirty="0"/>
              <a:t>Zveřejnění probíhá prostřednictvím datové schránky, a to buď přímo přes stránky MV (smlouvy.gov.cz), anebo přes propojení nabízené řadou soukromých společností (systémy spisové služby a ekonomické systémy)</a:t>
            </a:r>
          </a:p>
        </p:txBody>
      </p:sp>
    </p:spTree>
    <p:extLst>
      <p:ext uri="{BB962C8B-B14F-4D97-AF65-F5344CB8AC3E}">
        <p14:creationId xmlns:p14="http://schemas.microsoft.com/office/powerpoint/2010/main" val="16538829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F55A91-0E03-40D9-83AC-29E725537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Formát zveřejnění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E47880-099E-48E8-AA0F-55B1217FF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Uveřejněním smlouvy prostřednictvím registru smluv se rozumí vložení elektronického obrazu textového obsahu smlouvy v </a:t>
            </a:r>
            <a:r>
              <a:rPr lang="cs-CZ" b="1" dirty="0"/>
              <a:t>otevřeném</a:t>
            </a:r>
            <a:r>
              <a:rPr lang="cs-CZ" dirty="0"/>
              <a:t> a </a:t>
            </a:r>
            <a:r>
              <a:rPr lang="cs-CZ" b="1" dirty="0"/>
              <a:t>strojově čitelném formátu</a:t>
            </a:r>
            <a:r>
              <a:rPr lang="cs-CZ" dirty="0"/>
              <a:t> a </a:t>
            </a:r>
            <a:r>
              <a:rPr lang="cs-CZ" b="1" dirty="0"/>
              <a:t>rovněž metadat</a:t>
            </a:r>
          </a:p>
          <a:p>
            <a:r>
              <a:rPr lang="cs-CZ" dirty="0"/>
              <a:t>Přechodní ustanovení § 8 odst. 7 (zákon č. 177/2019 </a:t>
            </a:r>
            <a:r>
              <a:rPr lang="cs-CZ" dirty="0" err="1"/>
              <a:t>Sb</a:t>
            </a:r>
            <a:r>
              <a:rPr lang="cs-CZ" dirty="0"/>
              <a:t>): </a:t>
            </a:r>
            <a:r>
              <a:rPr lang="cs-CZ" i="1" dirty="0"/>
              <a:t>Do 31. prosince 2023 lze elektronický obraz textového obsahu smlouvy vložit do registru také v otevřeném formátu umožňujícím úplné strojové zpracování textového obsahu.</a:t>
            </a:r>
            <a:r>
              <a:rPr lang="cs-CZ" dirty="0"/>
              <a:t>=&gt; nebude nadále možné užívat naskenované PDF soubory s přidanou OCR vrstvou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1448990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F8600-8AD7-4B06-AEBB-97774BD01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2905C9-CB45-4438-8925-105D0E100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Otevřený formát</a:t>
            </a:r>
            <a:r>
              <a:rPr lang="cs-CZ" dirty="0"/>
              <a:t>= formát datového souboru, který není závislý na konkrétním technickém a programovém vybavení (důvodová zpráva k zákonu č. 222/2015 Sb.- </a:t>
            </a:r>
            <a:r>
              <a:rPr lang="cs-CZ" i="1" dirty="0"/>
              <a:t>RDF, CSV, XML a částečně HTML (nikoliv PDF, TXT, RTF)</a:t>
            </a:r>
            <a:endParaRPr lang="cs-CZ" dirty="0"/>
          </a:p>
          <a:p>
            <a:r>
              <a:rPr lang="cs-CZ" b="1" dirty="0"/>
              <a:t>Strojově čitelný formát</a:t>
            </a:r>
            <a:r>
              <a:rPr lang="cs-CZ" dirty="0"/>
              <a:t>= formát datového souboru s takovou strukturou, která umožňuje programovému vybavení snadno nalézt, rozpoznat a získat z tohoto datového souboru konkrétní informace, včetně jednotlivých údajů a jejich vnitřní struktury (důvodová zpráva k zákonu č. 222/2015 Sb.- </a:t>
            </a:r>
            <a:r>
              <a:rPr lang="cs-CZ" i="1" dirty="0"/>
              <a:t>TXT, PDF, RTF, RDF, XML, HTML/XHTML, JPEG nebo CSV)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01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541AE2-6E93-4C1F-9EF2-7AE68A50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F972DA-FC76-4FD9-A402-D8DA64B04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Zákon č. 340/2015 Sb., o zvláštních podmínkách účinnosti některých smluv, uveřejňování těchto smluv a o registru smluv (zákon o registru smluv), ve znění pozdějších předpisů (dále též „ZRS“)</a:t>
            </a:r>
          </a:p>
          <a:p>
            <a:r>
              <a:rPr lang="cs-CZ" dirty="0"/>
              <a:t>Navrhnut jako poslanecký návrh (sněmovní tisk č. 42)</a:t>
            </a:r>
          </a:p>
          <a:p>
            <a:r>
              <a:rPr lang="cs-CZ" dirty="0"/>
              <a:t>Platnost od 14. 12. 2015</a:t>
            </a:r>
          </a:p>
          <a:p>
            <a:r>
              <a:rPr lang="cs-CZ" dirty="0"/>
              <a:t>Účinnost od 1. 7. 2016</a:t>
            </a:r>
          </a:p>
          <a:p>
            <a:r>
              <a:rPr lang="cs-CZ" dirty="0"/>
              <a:t>Prošel již několika novelizacemi</a:t>
            </a:r>
          </a:p>
        </p:txBody>
      </p:sp>
    </p:spTree>
    <p:extLst>
      <p:ext uri="{BB962C8B-B14F-4D97-AF65-F5344CB8AC3E}">
        <p14:creationId xmlns:p14="http://schemas.microsoft.com/office/powerpoint/2010/main" val="17280616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42E2A-C07D-44F6-9778-F33395760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Povolené formáty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A5610D-D2F2-4949-8737-FA87C2297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ISVS RS povoluje následující formáty textu</a:t>
            </a:r>
          </a:p>
          <a:p>
            <a:endParaRPr lang="cs-CZ" dirty="0"/>
          </a:p>
          <a:p>
            <a:r>
              <a:rPr lang="cs-CZ" dirty="0"/>
              <a:t>Portable </a:t>
            </a:r>
            <a:r>
              <a:rPr lang="cs-CZ" dirty="0" err="1"/>
              <a:t>Document</a:t>
            </a:r>
            <a:r>
              <a:rPr lang="cs-CZ" dirty="0"/>
              <a:t> </a:t>
            </a:r>
            <a:r>
              <a:rPr lang="cs-CZ" dirty="0" err="1"/>
              <a:t>Format</a:t>
            </a:r>
            <a:r>
              <a:rPr lang="cs-CZ" dirty="0"/>
              <a:t>	PDF</a:t>
            </a:r>
          </a:p>
          <a:p>
            <a:r>
              <a:rPr lang="cs-CZ" dirty="0"/>
              <a:t>Word 97-2003				DOC</a:t>
            </a:r>
          </a:p>
          <a:p>
            <a:r>
              <a:rPr lang="cs-CZ" dirty="0"/>
              <a:t>Office Open XML			DOCX</a:t>
            </a:r>
          </a:p>
          <a:p>
            <a:r>
              <a:rPr lang="cs-CZ" dirty="0" err="1"/>
              <a:t>Rich</a:t>
            </a:r>
            <a:r>
              <a:rPr lang="cs-CZ" dirty="0"/>
              <a:t> Text </a:t>
            </a:r>
            <a:r>
              <a:rPr lang="cs-CZ" dirty="0" err="1"/>
              <a:t>Format</a:t>
            </a:r>
            <a:r>
              <a:rPr lang="cs-CZ" dirty="0"/>
              <a:t>			RTF</a:t>
            </a:r>
          </a:p>
          <a:p>
            <a:r>
              <a:rPr lang="cs-CZ" dirty="0" err="1"/>
              <a:t>OpenDocument</a:t>
            </a:r>
            <a:r>
              <a:rPr lang="cs-CZ" dirty="0"/>
              <a:t> Text		ODF</a:t>
            </a:r>
          </a:p>
          <a:p>
            <a:r>
              <a:rPr lang="cs-CZ" dirty="0" err="1"/>
              <a:t>Plain</a:t>
            </a:r>
            <a:r>
              <a:rPr lang="cs-CZ" dirty="0"/>
              <a:t> Text				TXT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5420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7A7EEB-B0A7-4764-862D-091FFBEC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Povolené činnosti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DE05BF-4113-4610-9D91-5620D2B2F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systému RS jsou povoleny následující činnosti: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Zveřejnění záznamu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Modifikace záznamu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Přidání přílohy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Znepřístupnění záznamu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Zmocnění k publikaci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Zrušení zmocnění k publikaci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6181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B15AF0-01CF-47D2-8109-8530DC6CC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Anonymizace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7A28E5-B8E4-4C97-8BC3-6177B6765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Pokud má být část smlouvy anonymizována, je nutné tak učinit před jejím odesláním do systému (tj. o rozsahu anonymizace rozhoduje publikující, nikoli MV nebo systém RS)</a:t>
            </a:r>
          </a:p>
          <a:p>
            <a:r>
              <a:rPr lang="cs-CZ" dirty="0"/>
              <a:t>Lze využít software dostupný na stránkách RS (anonymizace.gov.cz), rozšíření licence k </a:t>
            </a:r>
            <a:r>
              <a:rPr lang="cs-CZ"/>
              <a:t>Adobe Acrobat, </a:t>
            </a:r>
            <a:r>
              <a:rPr lang="cs-CZ" dirty="0"/>
              <a:t>anebo v textu danou část nahradit např. hvězdičkami (nepoužívat černé zabarvení pozadí nebo bílý text, neboť to není anonymizace- text je zobrazen při označení části do bloku)</a:t>
            </a:r>
          </a:p>
        </p:txBody>
      </p:sp>
    </p:spTree>
    <p:extLst>
      <p:ext uri="{BB962C8B-B14F-4D97-AF65-F5344CB8AC3E}">
        <p14:creationId xmlns:p14="http://schemas.microsoft.com/office/powerpoint/2010/main" val="23441750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AC59FA-2732-4A6B-8A2A-A5CDF90E4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Metadata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6E6BA9-3636-4D20-A48A-8A6014649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Metadata= data o datech</a:t>
            </a:r>
          </a:p>
          <a:p>
            <a:endParaRPr lang="cs-CZ" dirty="0"/>
          </a:p>
          <a:p>
            <a:r>
              <a:rPr lang="cs-CZ" dirty="0"/>
              <a:t>Požadovaná metadata v RS: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identifikace smluvních stran (PO- lze využít doplnění údajů přes IČO nebo ID DS),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vymezení předmětu smlouvy,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cena, a pokud ji smlouva neobsahuje, hodnotu předmětu smlouvy, lze-li ji určit,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datum uzavření smlouvy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43760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C8F8EB-CF72-4E2F-9C8B-1EE923547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Účinnost smlouvy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8FEB35-96E2-46AD-BF97-9A11AB7EF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Podléhá-li smlouva </a:t>
            </a:r>
            <a:r>
              <a:rPr lang="cs-CZ" dirty="0" err="1"/>
              <a:t>zveřejňovací</a:t>
            </a:r>
            <a:r>
              <a:rPr lang="cs-CZ" dirty="0"/>
              <a:t> povinnosti, nemůže nabýt účinnosti dříve, než je zveřejněna v registru smluv (může nabýt pozdější účinnosti)=&gt; věc je vhodné ošetřit již v samotné smlouvě</a:t>
            </a:r>
          </a:p>
          <a:p>
            <a:endParaRPr lang="cs-CZ" dirty="0"/>
          </a:p>
          <a:p>
            <a:r>
              <a:rPr lang="cs-CZ" dirty="0"/>
              <a:t>Plnění smlouvy před jejím zveřejněním v RS je bezdůvodným obohacením, které musí být vypořádáno</a:t>
            </a:r>
          </a:p>
        </p:txBody>
      </p:sp>
    </p:spTree>
    <p:extLst>
      <p:ext uri="{BB962C8B-B14F-4D97-AF65-F5344CB8AC3E}">
        <p14:creationId xmlns:p14="http://schemas.microsoft.com/office/powerpoint/2010/main" val="21684113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9914FA-CFA7-4CF6-B700-D617BC6F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9A0AF6-0E68-465D-881C-4CABF840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Nezveřejnění smlouvy do 30 dnů od uzavření- zákon nestanovuje sankci</a:t>
            </a:r>
          </a:p>
          <a:p>
            <a:r>
              <a:rPr lang="cs-CZ" dirty="0"/>
              <a:t>Není-li smlouva vůbec zveřejněna, je zrušena za 3 měsíce od uzavření, a to s účinky od samého počátku</a:t>
            </a:r>
          </a:p>
          <a:p>
            <a:r>
              <a:rPr lang="cs-CZ" dirty="0"/>
              <a:t>Pokud byla smlouvy zveřejněna alespoň částečně, lze nesprávný postup napravit do 30 dnů, kdy se povinný subjekt dozvěděl o nesprávném způsobu zveřejnění smlouvy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26662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9A1817-F7DE-47AE-A0C0-A606226D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Náprava nesprávného postupu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D32B94-5C2E-43E3-A68D-83CD4908B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Pokud bude následně (např. v rámci kontrolní činnosti) zjištěno, že smlouva nebyla řádně zveřejněna, resp. nebyla zveřejněna vůbec, je danou věc nutné napravit</a:t>
            </a:r>
          </a:p>
          <a:p>
            <a:r>
              <a:rPr lang="cs-CZ" dirty="0"/>
              <a:t>Typicky se tak činí prostřednictvím uzavření dohody o narovnání, ve které se vypořádají nároky stran (plnění dle neúčinné smlouvy je bezdůvodným obohacením obou stran), a to ve výši předpokládané původní smlouvou</a:t>
            </a:r>
          </a:p>
        </p:txBody>
      </p:sp>
    </p:spTree>
    <p:extLst>
      <p:ext uri="{BB962C8B-B14F-4D97-AF65-F5344CB8AC3E}">
        <p14:creationId xmlns:p14="http://schemas.microsoft.com/office/powerpoint/2010/main" val="24953762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1C04B09A-1B9B-4238-8855-4FC8F81BD0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Děkujeme Vám za pozornost</a:t>
            </a:r>
          </a:p>
          <a:p>
            <a:endParaRPr lang="cs-CZ" sz="1600" dirty="0"/>
          </a:p>
          <a:p>
            <a:r>
              <a:rPr lang="cs-CZ" sz="2400" dirty="0"/>
              <a:t>glaser@kraj-jihocesky.cz</a:t>
            </a:r>
          </a:p>
          <a:p>
            <a:r>
              <a:rPr lang="cs-CZ" sz="2400" dirty="0"/>
              <a:t>maly@kraj-jihocesky.cz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2022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B66CEC-A306-41E5-AC3C-F57D5CE9D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 o zákonu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DBB064-482B-471E-825E-A6C12E2C0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Zákon zavádí povinným subjektům povinnost zveřejňovat jimi uzavírané smlouvy</a:t>
            </a:r>
          </a:p>
          <a:p>
            <a:endParaRPr lang="cs-CZ" dirty="0"/>
          </a:p>
          <a:p>
            <a:r>
              <a:rPr lang="cs-CZ" dirty="0"/>
              <a:t>S ohledem na povinnosti plynoucí z jiných právních předpisů (povinné zveřejnění smlouvy např. dle ZZVZ), je zveřejněním smlouvy v RS povinným subjektem splněna povinnost zveřejnění smlouvy plynoucí z jiného právního předpisu</a:t>
            </a:r>
          </a:p>
        </p:txBody>
      </p:sp>
    </p:spTree>
    <p:extLst>
      <p:ext uri="{BB962C8B-B14F-4D97-AF65-F5344CB8AC3E}">
        <p14:creationId xmlns:p14="http://schemas.microsoft.com/office/powerpoint/2010/main" val="270951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CE43FC-9DF4-446A-9B08-689AD7D5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se zveřejňuje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593BF1-568A-4007-83CE-C0474C51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 odst. 1</a:t>
            </a:r>
          </a:p>
          <a:p>
            <a:endParaRPr lang="cs-CZ" dirty="0"/>
          </a:p>
          <a:p>
            <a:r>
              <a:rPr lang="cs-CZ" b="1" dirty="0"/>
              <a:t>Prostřednictvím registru smluv se povinně uveřejňuje soukromoprávní smlouva</a:t>
            </a:r>
            <a:r>
              <a:rPr lang="cs-CZ" dirty="0"/>
              <a:t>, jakož i smlouva o poskytnutí dotace nebo návratné finanční výpomoci</a:t>
            </a:r>
          </a:p>
        </p:txBody>
      </p:sp>
    </p:spTree>
    <p:extLst>
      <p:ext uri="{BB962C8B-B14F-4D97-AF65-F5344CB8AC3E}">
        <p14:creationId xmlns:p14="http://schemas.microsoft.com/office/powerpoint/2010/main" val="3548149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8484FB-A388-4698-A9B4-A14896D9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se rozumí pojmem smlouva?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47BB48-C6AB-4EDF-AEE5-84FDFA658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Smlouva</a:t>
            </a:r>
            <a:r>
              <a:rPr lang="cs-CZ" dirty="0"/>
              <a:t>= dvoustranné či vícestranné právní jednání spočívající ve vzájemných a obsahově shodných projevech vůle smluvních stran směřujících ke vzniku, změně či zániku práv a povinností, které právní předpisy s takovými projevy vůle spojují</a:t>
            </a:r>
          </a:p>
          <a:p>
            <a:r>
              <a:rPr lang="cs-CZ" dirty="0"/>
              <a:t>Smlouva- kdo, co a za kolik</a:t>
            </a:r>
          </a:p>
        </p:txBody>
      </p:sp>
    </p:spTree>
    <p:extLst>
      <p:ext uri="{BB962C8B-B14F-4D97-AF65-F5344CB8AC3E}">
        <p14:creationId xmlns:p14="http://schemas.microsoft.com/office/powerpoint/2010/main" val="155148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0B26E8-0E30-454E-85B0-D68DE92A5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1204A4-81C0-499D-8ED7-B59F00513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 ohledem na smysl RS je smlouvy vždy nutné uzavírat </a:t>
            </a:r>
            <a:r>
              <a:rPr lang="cs-CZ" b="1" dirty="0"/>
              <a:t>v písemné podobě </a:t>
            </a:r>
            <a:r>
              <a:rPr lang="cs-CZ" dirty="0"/>
              <a:t>(listinná či elektronická podoba)</a:t>
            </a:r>
          </a:p>
          <a:p>
            <a:r>
              <a:rPr lang="cs-CZ" dirty="0"/>
              <a:t>Za smlouvu je nutné považovat jak smlouvu v klasickém slova smyslu, tak i akceptovanou písemnou objednávku nebo potvrzení z e-shopu</a:t>
            </a:r>
          </a:p>
          <a:p>
            <a:r>
              <a:rPr lang="cs-CZ" dirty="0"/>
              <a:t>Součástí smlouvy jsou i její přílohy a dodatky ke smlouvě</a:t>
            </a:r>
          </a:p>
          <a:p>
            <a:r>
              <a:rPr lang="cs-CZ" b="1" dirty="0"/>
              <a:t>RS nevyžaduje zveřejňování smluv s podpisy, stačí elektronický obraz </a:t>
            </a:r>
            <a:r>
              <a:rPr lang="cs-CZ" b="1"/>
              <a:t>(text)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30245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7A7F6-C150-446E-9FFC-3C24AACFE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Rámcová smlouva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ED88D4-6A44-4F81-BCA1-82AC32692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Rámcová smlouva stanovuje pravidla určitého chování mezi stranami do budoucna</a:t>
            </a:r>
          </a:p>
          <a:p>
            <a:r>
              <a:rPr lang="cs-CZ" dirty="0"/>
              <a:t>Stanovuje předmět dodávek, cenu, maximální možný limit, způsob dodání apod.</a:t>
            </a:r>
          </a:p>
          <a:p>
            <a:r>
              <a:rPr lang="cs-CZ" dirty="0"/>
              <a:t>Strany nejsou povinny rámcovou smlouvu vyčerpat, resp. čerpat z ní</a:t>
            </a:r>
          </a:p>
          <a:p>
            <a:r>
              <a:rPr lang="cs-CZ" dirty="0"/>
              <a:t>V RS se zveřejní pouze rámcová smlouva, nikoli jednotlivé objednávky z ní</a:t>
            </a:r>
          </a:p>
        </p:txBody>
      </p:sp>
    </p:spTree>
    <p:extLst>
      <p:ext uri="{BB962C8B-B14F-4D97-AF65-F5344CB8AC3E}">
        <p14:creationId xmlns:p14="http://schemas.microsoft.com/office/powerpoint/2010/main" val="1719630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950FAA-28E1-4105-AF30-6F817AEE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Platnost a účinnost smlouvy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074C9B-93A8-4A81-B61A-FBCC220DB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Platnost-</a:t>
            </a:r>
            <a:r>
              <a:rPr lang="cs-CZ" dirty="0"/>
              <a:t> smlouva byla řádně uzavřena a netrpí žádnou vadou; typicky nastává ke dni podpisu smluvními stranami</a:t>
            </a:r>
          </a:p>
          <a:p>
            <a:endParaRPr lang="cs-CZ" dirty="0"/>
          </a:p>
          <a:p>
            <a:r>
              <a:rPr lang="cs-CZ" b="1" dirty="0"/>
              <a:t>Účinnost-</a:t>
            </a:r>
            <a:r>
              <a:rPr lang="cs-CZ" dirty="0"/>
              <a:t> smlouva nabývá právních účinků, od této chvíle jsou strany povinny plnit závazky ze smlouvy plynoucí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570799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Vlastní 3">
      <a:dk1>
        <a:srgbClr val="1A377D"/>
      </a:dk1>
      <a:lt1>
        <a:srgbClr val="FFFFFF"/>
      </a:lt1>
      <a:dk2>
        <a:srgbClr val="1A377D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lastní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2001</Words>
  <Application>Microsoft Office PowerPoint</Application>
  <PresentationFormat>Předvádění na obrazovce (4:3)</PresentationFormat>
  <Paragraphs>168</Paragraphs>
  <Slides>37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1" baseType="lpstr">
      <vt:lpstr>Arial</vt:lpstr>
      <vt:lpstr>Tahoma</vt:lpstr>
      <vt:lpstr>Times New Roman</vt:lpstr>
      <vt:lpstr>Default Design</vt:lpstr>
      <vt:lpstr>Registr smluv pro příspěvkové organizace Jihočeského kraje JUDr. Lukáš Glaser, Mgr. František Malý KÚ Jihočeského kraje, březen 2020</vt:lpstr>
      <vt:lpstr>Program</vt:lpstr>
      <vt:lpstr>Prezentace aplikace PowerPoint</vt:lpstr>
      <vt:lpstr>Obecně o zákonu</vt:lpstr>
      <vt:lpstr>Co se zveřejňuje</vt:lpstr>
      <vt:lpstr>Co se rozumí pojmem smlouva?</vt:lpstr>
      <vt:lpstr>Prezentace aplikace PowerPoint</vt:lpstr>
      <vt:lpstr>Rámcová smlouva</vt:lpstr>
      <vt:lpstr>Platnost a účinnost smlouvy</vt:lpstr>
      <vt:lpstr>Jak určit hodnotu smlouvy?</vt:lpstr>
      <vt:lpstr>Povinné subjekty</vt:lpstr>
      <vt:lpstr>Výjimky z povinnosti zveřejnění</vt:lpstr>
      <vt:lpstr>Výjimky dle InfZ</vt:lpstr>
      <vt:lpstr>Osobní údaje</vt:lpstr>
      <vt:lpstr>Osobní údaje</vt:lpstr>
      <vt:lpstr>Bankovní tajemství</vt:lpstr>
      <vt:lpstr>Autorské dílo</vt:lpstr>
      <vt:lpstr>Obchodní tajemství </vt:lpstr>
      <vt:lpstr>Obchodní tajemství</vt:lpstr>
      <vt:lpstr>Jaké smlouvy se nezveřejňují</vt:lpstr>
      <vt:lpstr>Jaké smlouvy se nezveřejňují</vt:lpstr>
      <vt:lpstr>Jaké smlouvy se nezveřejňují</vt:lpstr>
      <vt:lpstr>Jaké smlouvy se nezveřejňují</vt:lpstr>
      <vt:lpstr>Jaké smlouvy se nezveřejňují</vt:lpstr>
      <vt:lpstr>Shrnutí</vt:lpstr>
      <vt:lpstr>Kdo zajišťuje zveřejnění</vt:lpstr>
      <vt:lpstr>Kde se zveřejňuje</vt:lpstr>
      <vt:lpstr>Formát zveřejnění</vt:lpstr>
      <vt:lpstr>Prezentace aplikace PowerPoint</vt:lpstr>
      <vt:lpstr>Povolené formáty</vt:lpstr>
      <vt:lpstr>Povolené činnosti</vt:lpstr>
      <vt:lpstr>Anonymizace</vt:lpstr>
      <vt:lpstr>Metadata</vt:lpstr>
      <vt:lpstr>Účinnost smlouvy</vt:lpstr>
      <vt:lpstr>Sankce</vt:lpstr>
      <vt:lpstr>Náprava nesprávného postupu</vt:lpstr>
      <vt:lpstr>Prezentace aplikace PowerPoint</vt:lpstr>
    </vt:vector>
  </TitlesOfParts>
  <Company>KUJC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Bohumír Mach</dc:creator>
  <cp:lastModifiedBy>Malý František</cp:lastModifiedBy>
  <cp:revision>57</cp:revision>
  <dcterms:created xsi:type="dcterms:W3CDTF">2010-02-05T10:36:31Z</dcterms:created>
  <dcterms:modified xsi:type="dcterms:W3CDTF">2020-03-05T08:59:06Z</dcterms:modified>
</cp:coreProperties>
</file>