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5" r:id="rId4"/>
    <p:sldId id="275" r:id="rId5"/>
    <p:sldId id="258" r:id="rId6"/>
    <p:sldId id="261" r:id="rId7"/>
    <p:sldId id="262" r:id="rId8"/>
    <p:sldId id="263" r:id="rId9"/>
    <p:sldId id="259" r:id="rId10"/>
    <p:sldId id="264" r:id="rId11"/>
    <p:sldId id="260" r:id="rId12"/>
    <p:sldId id="27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05598"/>
    <a:srgbClr val="5E9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E69A3-8ADB-42C5-AB2F-04000A99A83A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83789-BCCC-4DE9-9D61-2B2C1A233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156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77D4D6-A5A1-40F6-A7AB-51FBCD8FA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F349B56-8EBD-43E1-8884-45D3263CF9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3202C7-FCFE-4222-9C35-737589CA3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0AD70A-B2A2-4ADE-8A3D-DD921446C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A48A18-3D0F-4487-8168-3C85B3BA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577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EB03C1-AD41-4FCC-A947-BAC478B7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4A76598-3A8E-46A8-B45E-D7A520541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4D5459-C5ED-43B9-B6AB-449ACC15A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3545BC-FEA2-48E7-8DB0-51A03C4F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0E73A08-C12C-4E7B-B560-825030853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5429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D5AA58B-5D53-4CD0-B696-DF1516BD79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D612BA2-70A0-4888-B7F7-71CA36B00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AADB67-5AB1-44A9-B774-7D7C11C10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6A5563-F982-47AB-8471-4FB1E7C1A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44F372-CEC2-44AB-9837-EDF3B6B97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11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F5824A-2830-4DFE-9D77-701A62A95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268B4C-717D-4E82-9E4D-3C31F515B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0370DE-922B-47A9-BB06-0EC0C7398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75B243-5833-4774-B3B0-694A8D8B9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402805-692D-4612-9ACD-B36A51D53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85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C91151-1D65-492B-BC54-8A599B312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0CD5F8-8919-430F-B73B-EE907E099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9F1F24-304A-4CA3-9931-B73EB90A3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FB9C287-677C-49E9-87B6-0FC12958E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8B7480-3123-48A8-A463-EF1EE4850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662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3E38D9-537D-45CF-990D-E149917C6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A2161D-DF7E-4809-87E1-D0415CD7A4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814B4EB-4D17-4565-A61D-F845F1135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A5DA2FC-E6DD-4EC0-AFB7-4709E7EA1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B6D15E-4781-4837-8E05-25152F58D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1962083-288C-44B5-8AEC-27A6A2091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889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CFD551-E888-466C-A6B7-FF15A5CC2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37BACC7-1EEB-4366-984C-6602EA501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3B4E88E-0705-417A-9B35-146466E8A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2D3063B-D6E1-46B5-A0B0-A1BD60D89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FB773F7-743D-4165-B9B2-AA04E9320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B983B1C-E25F-4A28-8168-3994E62BB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76A03A5-996B-41AF-AD96-4A2C45195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5B323EE-2007-4D82-92A6-1D7015B24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773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4FA8A2-0E49-42DE-9721-1EAA0DA38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42099A1-CCE5-4258-B105-D90BEB63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233B154-49F8-401E-BD00-66E62F66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24D9E89-3F08-4909-B447-493BE6D84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18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4D65E40-1CBF-49C5-9BD2-7A675D22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23498D3-74DE-49D4-ACED-8B248A0E5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CA59568-8F10-40DC-9DA0-30C402FD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6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ACE554-3103-46F4-9121-0AA3BB857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8CA205-3F12-45DB-9021-239D02F69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1A67A91-BF04-47FB-857E-64D3D644F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278D2C7-BD1B-4B19-8C30-008BA7F3C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78A15D6-6E3A-4C49-8D15-A86F05038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0C67EB6-B01C-4497-87B2-FCC9E043F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84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CEE47E-0243-4AEC-BFC6-C708390D6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407EAF3-41E8-4086-BDB7-B587EC5EB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C9BEBFD-0B16-4CC5-9AE9-55367AAA0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A4DF11-91DB-446C-8600-F7B6C8EDA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7BFA49F-82DF-4994-A89F-2976BEE51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F57E03-6618-42E2-8D33-E913CEB63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31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461DD1D-1C3D-4082-8520-2A73D6AFF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C9DFE8-7A67-4E35-805C-C8F920D8C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9D7A24-4821-4EDB-86CD-003D24C750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F13FC-3B28-447B-B68E-D7CF21142CD1}" type="datetimeFigureOut">
              <a:rPr lang="cs-CZ" smtClean="0"/>
              <a:t>14.09.2021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3BF4E4-BE67-4985-A0CE-629FDF99E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035373-09CD-4642-BE58-FE2413789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D79A7-9B6D-465F-8941-11232793E0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47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522D4D-A3B6-40C6-9889-7BF8D5C710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Dostupná zdravotní péče        v Jihočeském kraji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6CEC6F9-63D6-4302-A6F1-3760F356F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661236" cy="1699635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sz="2600" dirty="0"/>
              <a:t>Motto:</a:t>
            </a:r>
          </a:p>
          <a:p>
            <a:r>
              <a:rPr lang="cs-CZ" sz="3000" b="1" i="1" dirty="0"/>
              <a:t>Každý Jihočech by měl mít svého lékaře nebo zubaře co nejblíže   a mít možnost využívat jeho služby bez dlouhého čekání.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BB2A201-4168-4C14-91D3-14E8C6FB8A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CE7DEDEE-1D79-410C-9A6B-DB3830088770}"/>
              </a:ext>
            </a:extLst>
          </p:cNvPr>
          <p:cNvSpPr txBox="1"/>
          <p:nvPr/>
        </p:nvSpPr>
        <p:spPr>
          <a:xfrm>
            <a:off x="9795725" y="6127940"/>
            <a:ext cx="6094520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900" b="1" i="1" dirty="0"/>
              <a:t>14.09.2021</a:t>
            </a: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4140324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BB1771-198F-42D4-AA7B-B2E2374A4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lnSpc>
                <a:spcPct val="107000"/>
              </a:lnSpc>
              <a:buNone/>
            </a:pPr>
            <a:r>
              <a:rPr lang="cs-CZ" sz="32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MOŽNÁ DOTAČNÍ PODPORA ZE STRANY OBCÍ</a:t>
            </a:r>
            <a:endParaRPr lang="cs-CZ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Zřízení nebo vybavení ordinace v místě poskytování zdravotní služby,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Snížený nájem ordinace,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Podíl na úhradě nákladů na provoz ordinace,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Možnost nájemního bydlení v městském či obecním bytě,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Možnost koupě bytu, domu nebo pozemku k výstavbě bydlení.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8D188FB6-2A50-4BE9-A347-CDF57E5E0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07867"/>
          </a:xfrm>
        </p:spPr>
        <p:txBody>
          <a:bodyPr>
            <a:normAutofit/>
          </a:bodyPr>
          <a:lstStyle/>
          <a:p>
            <a:r>
              <a:rPr lang="cs-CZ" sz="3200" b="1" dirty="0"/>
              <a:t>Dostupná zdravotní péče v Jihočeském kraji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835EC3AC-02B0-43AC-AE12-A922AE43C1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722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8AFE55-91AE-4E33-9957-661E3C3EE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0017"/>
            <a:ext cx="10515600" cy="45469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36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ROLE VZP ČR</a:t>
            </a:r>
            <a:r>
              <a:rPr lang="cs-CZ" sz="18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Sdělovat Jihočeskému kraji obory zdravotní péče a místa, kde je snížená dostupnost zdravotní péče,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Sdělovat minimální rozsah úvazku, ordinační doby a další důležité informace nutné pro vyhlášení dotační podpory pro daný obor a dané místo poskytování zdravotní služby,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Účastnit se jednání hodnotící komise v rámci dotačního řízení,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Uzavřít smlouvu o úhradě nákladů za poskytovanou zdravotní péče v případě splnění všech podmínek daných dotačním programem.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BDC421B1-D270-447E-9AD2-92685D3AE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45723"/>
          </a:xfrm>
        </p:spPr>
        <p:txBody>
          <a:bodyPr>
            <a:normAutofit/>
          </a:bodyPr>
          <a:lstStyle/>
          <a:p>
            <a:r>
              <a:rPr lang="cs-CZ" sz="3200" b="1" dirty="0"/>
              <a:t>Dostupná zdravotní péče v Jihočeském kraji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74F5957-01C6-44F5-9538-FA5663B17A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504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8AFE55-91AE-4E33-9957-661E3C3EE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09530"/>
            <a:ext cx="10515600" cy="12162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800" b="1" dirty="0"/>
              <a:t>Děkuji za pozornost.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BDC421B1-D270-447E-9AD2-92685D3AE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45723"/>
          </a:xfrm>
        </p:spPr>
        <p:txBody>
          <a:bodyPr>
            <a:normAutofit/>
          </a:bodyPr>
          <a:lstStyle/>
          <a:p>
            <a:r>
              <a:rPr lang="cs-CZ" sz="3200" b="1" dirty="0"/>
              <a:t>Dostupná zdravotní péče v Jihočeském kraji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74F5957-01C6-44F5-9538-FA5663B17A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709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5F6F18-3B04-4D65-B9F3-AC003AF76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8888"/>
          </a:xfrm>
        </p:spPr>
        <p:txBody>
          <a:bodyPr>
            <a:normAutofit/>
          </a:bodyPr>
          <a:lstStyle/>
          <a:p>
            <a:r>
              <a:rPr lang="cs-CZ" sz="3200" b="1" dirty="0"/>
              <a:t>Dostupná zdravotní péče v Jihočeském kraji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B00790-BB40-4BC8-B8F3-012C9E7BF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200" b="1" dirty="0">
                <a:solidFill>
                  <a:srgbClr val="0070C0"/>
                </a:solidFill>
              </a:rPr>
              <a:t>PROČ?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b="1" dirty="0"/>
              <a:t>Demograficky stárne populace, tedy i Jihočeský kraj, a tím se zvyšuje potřebnost lékařské péče,</a:t>
            </a:r>
          </a:p>
          <a:p>
            <a:r>
              <a:rPr lang="cs-CZ" b="1" dirty="0"/>
              <a:t>Stále stoupá věkový průměr lékařů,</a:t>
            </a:r>
          </a:p>
          <a:p>
            <a:r>
              <a:rPr lang="cs-CZ" b="1" dirty="0"/>
              <a:t>Lékaři častěji provozují péči ve větších městech a centrech,</a:t>
            </a:r>
          </a:p>
          <a:p>
            <a:r>
              <a:rPr lang="cs-CZ" b="1" dirty="0"/>
              <a:t>Lékařsky se vylidňuje zvláště venkov a příhraniční oblasti,</a:t>
            </a:r>
          </a:p>
          <a:p>
            <a:r>
              <a:rPr lang="cs-CZ" b="1" dirty="0"/>
              <a:t>Nepřichází tolik nových lékařů, aby se situace dále nezhoršovala.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EB5E13F-A67C-4196-9827-023DBCFC1F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322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C39492-74D0-49D4-870E-B7A2775E0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661"/>
            <a:ext cx="10515600" cy="4815302"/>
          </a:xfrm>
        </p:spPr>
        <p:txBody>
          <a:bodyPr/>
          <a:lstStyle/>
          <a:p>
            <a:pPr marL="0" indent="0">
              <a:buNone/>
            </a:pPr>
            <a:endParaRPr lang="cs-CZ" sz="1800" dirty="0">
              <a:solidFill>
                <a:srgbClr val="000000"/>
              </a:solidFill>
              <a:effectLst/>
              <a:latin typeface="Tahom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32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CÍL</a:t>
            </a:r>
          </a:p>
          <a:p>
            <a:pPr marL="0" indent="0">
              <a:buNone/>
            </a:pPr>
            <a:endParaRPr lang="cs-CZ" sz="18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Přivést lékaře do Jihočeského kraje tam, kde je snížená dostupnost zdravotní péče. </a:t>
            </a:r>
          </a:p>
          <a:p>
            <a:pPr marL="0" indent="0" algn="just">
              <a:buNone/>
            </a:pPr>
            <a:r>
              <a:rPr lang="cs-CZ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Motivovat lékaře pobídkami na základě spolupráce s Všeobecnou zdravotní pojišťovnou a obcemi. </a:t>
            </a:r>
          </a:p>
          <a:p>
            <a:pPr marL="0" indent="0" algn="just">
              <a:buNone/>
            </a:pPr>
            <a:r>
              <a:rPr lang="cs-CZ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Vytvořit podmínky pro jejich zasídlení v Jihočeském kraji, aby tu zůstali</a:t>
            </a:r>
            <a:r>
              <a:rPr lang="cs-CZ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4A5C02FF-FC64-4BF7-BD26-977533B60856}"/>
              </a:ext>
            </a:extLst>
          </p:cNvPr>
          <p:cNvSpPr txBox="1">
            <a:spLocks/>
          </p:cNvSpPr>
          <p:nvPr/>
        </p:nvSpPr>
        <p:spPr>
          <a:xfrm>
            <a:off x="838200" y="1"/>
            <a:ext cx="10515600" cy="923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/>
              <a:t>Dostupná zdravotní péče v Jihočeském kraji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6933177-2FDA-4D2D-9441-D3C739E8B9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735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mapa&#10;&#10;Popis byl vytvořen automaticky">
            <a:extLst>
              <a:ext uri="{FF2B5EF4-FFF2-40B4-BE49-F238E27FC236}">
                <a16:creationId xmlns:a16="http://schemas.microsoft.com/office/drawing/2014/main" id="{CA4126AB-8D37-49C2-B430-B9F15D7437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341" y="0"/>
            <a:ext cx="9691314" cy="685800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61CCBEEC-8A7B-4088-B474-29DFD01CA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138" y="6380111"/>
            <a:ext cx="10685721" cy="477889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DE0C8F63-BCEF-4061-8A83-B6B1A13F41CE}"/>
              </a:ext>
            </a:extLst>
          </p:cNvPr>
          <p:cNvSpPr/>
          <p:nvPr/>
        </p:nvSpPr>
        <p:spPr>
          <a:xfrm>
            <a:off x="641105" y="1246503"/>
            <a:ext cx="2065069" cy="39816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dostupnost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E9CB910-A0F5-4A39-949C-993AC1251253}"/>
              </a:ext>
            </a:extLst>
          </p:cNvPr>
          <p:cNvSpPr/>
          <p:nvPr/>
        </p:nvSpPr>
        <p:spPr>
          <a:xfrm>
            <a:off x="641105" y="1849690"/>
            <a:ext cx="2065069" cy="3981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snížená dostupnost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D38D1D67-C0FE-4CC5-944E-2B2786B3F5F1}"/>
              </a:ext>
            </a:extLst>
          </p:cNvPr>
          <p:cNvSpPr txBox="1"/>
          <p:nvPr/>
        </p:nvSpPr>
        <p:spPr>
          <a:xfrm>
            <a:off x="240417" y="132764"/>
            <a:ext cx="1171116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200" b="1" dirty="0"/>
              <a:t>Snížená dostupnost – všeobecný praktický lékař, praktický lékař pro děti a dorost, stomatolog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61923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19F540-D7C1-4A7D-A481-F647E7844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0070C0"/>
                </a:solidFill>
              </a:rPr>
              <a:t>PARTNEŘI</a:t>
            </a:r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6E953393-C6DC-40FE-A93C-2DFC48E5EB4A}"/>
              </a:ext>
            </a:extLst>
          </p:cNvPr>
          <p:cNvSpPr/>
          <p:nvPr/>
        </p:nvSpPr>
        <p:spPr>
          <a:xfrm>
            <a:off x="4248987" y="1240827"/>
            <a:ext cx="3207954" cy="3019078"/>
          </a:xfrm>
          <a:prstGeom prst="ellipse">
            <a:avLst/>
          </a:prstGeom>
          <a:solidFill>
            <a:srgbClr val="3055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JIHOČESKÝ KRAJ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cs-CZ" b="1" dirty="0"/>
              <a:t>příjem podnětů na zajištění péče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cs-CZ" b="1" dirty="0"/>
              <a:t>dotační podpora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endParaRPr lang="cs-CZ" dirty="0"/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CF9F08C3-79E5-4B66-A8F3-49364023E2CF}"/>
              </a:ext>
            </a:extLst>
          </p:cNvPr>
          <p:cNvSpPr/>
          <p:nvPr/>
        </p:nvSpPr>
        <p:spPr>
          <a:xfrm>
            <a:off x="1304614" y="3194523"/>
            <a:ext cx="3064742" cy="2884297"/>
          </a:xfrm>
          <a:prstGeom prst="ellipse">
            <a:avLst/>
          </a:prstGeom>
          <a:solidFill>
            <a:srgbClr val="5E97FE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OBCE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cs-CZ" b="1" dirty="0"/>
              <a:t>podněty na zajištění péče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cs-CZ" b="1" dirty="0"/>
              <a:t>pobídky pro lékaře ve formě ordinace a podílu na bydlení</a:t>
            </a:r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40C16117-BB63-482F-888F-D941D8654D78}"/>
              </a:ext>
            </a:extLst>
          </p:cNvPr>
          <p:cNvSpPr/>
          <p:nvPr/>
        </p:nvSpPr>
        <p:spPr>
          <a:xfrm>
            <a:off x="7283605" y="3285007"/>
            <a:ext cx="3036100" cy="2857341"/>
          </a:xfrm>
          <a:prstGeom prst="ellipse">
            <a:avLst/>
          </a:prstGeom>
          <a:solidFill>
            <a:srgbClr val="33CCFF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VZP ČR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cs-CZ" b="1" dirty="0"/>
              <a:t>podnět k dotační podpoře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cs-CZ" b="1" dirty="0"/>
              <a:t>smluvní vztah s vybraným lékařem</a:t>
            </a:r>
          </a:p>
        </p:txBody>
      </p:sp>
      <p:sp>
        <p:nvSpPr>
          <p:cNvPr id="14" name="Šipka: obousměrná svislá 13">
            <a:extLst>
              <a:ext uri="{FF2B5EF4-FFF2-40B4-BE49-F238E27FC236}">
                <a16:creationId xmlns:a16="http://schemas.microsoft.com/office/drawing/2014/main" id="{FDF3FD6E-E721-468C-9CC4-D83836266C54}"/>
              </a:ext>
            </a:extLst>
          </p:cNvPr>
          <p:cNvSpPr/>
          <p:nvPr/>
        </p:nvSpPr>
        <p:spPr>
          <a:xfrm rot="2855282">
            <a:off x="4079819" y="3173030"/>
            <a:ext cx="338328" cy="1455262"/>
          </a:xfrm>
          <a:prstGeom prst="upDownArrow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: obousměrná svislá 14">
            <a:extLst>
              <a:ext uri="{FF2B5EF4-FFF2-40B4-BE49-F238E27FC236}">
                <a16:creationId xmlns:a16="http://schemas.microsoft.com/office/drawing/2014/main" id="{B747FF55-F627-4883-A6A8-85C5E4868C94}"/>
              </a:ext>
            </a:extLst>
          </p:cNvPr>
          <p:cNvSpPr/>
          <p:nvPr/>
        </p:nvSpPr>
        <p:spPr>
          <a:xfrm rot="18773639">
            <a:off x="6934306" y="3196433"/>
            <a:ext cx="306582" cy="1476192"/>
          </a:xfrm>
          <a:prstGeom prst="up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5C3DF598-5CE4-43E9-ADE6-AA698B9F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7387"/>
          </a:xfrm>
        </p:spPr>
        <p:txBody>
          <a:bodyPr>
            <a:normAutofit/>
          </a:bodyPr>
          <a:lstStyle/>
          <a:p>
            <a:r>
              <a:rPr lang="cs-CZ" sz="3200" b="1" dirty="0"/>
              <a:t>Dostupná zdravotní péče v Jihočeském kraji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7F515EB1-B08A-4BAB-8A9F-9235B0C789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243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9066C9-1D82-46AF-A56A-CFC2C9CB4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93893" cy="4351338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32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ROLE JIHOČESKÉHO KRAJE</a:t>
            </a:r>
            <a:endParaRPr lang="cs-CZ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Vyhlásit dotační program na podporu příchodu lékařů do Jihočeského kraje,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základě podnětů obcí</a:t>
            </a: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VZP ČR vyhlásit podporu daného oboru zdravotní péče a místa poskytování zdravotní péče,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Účastnit se jednání hodnotící komise v rámci dotačního řízení,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Přiznání podpory pro lékaře při splnění všech podmínek dotačního programu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A6ABEF9F-EB11-4832-BF27-3A64D4F65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34500"/>
          </a:xfrm>
        </p:spPr>
        <p:txBody>
          <a:bodyPr>
            <a:normAutofit/>
          </a:bodyPr>
          <a:lstStyle/>
          <a:p>
            <a:r>
              <a:rPr lang="cs-CZ" sz="3200" b="1" dirty="0"/>
              <a:t>Dostupná zdravotní péče v Jihočeském kraji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D489C4E-B51B-4DAD-8BC7-DB1732F6B1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782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8B2AFB-467D-40F1-A5A7-E3A10D009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lnSpc>
                <a:spcPct val="107000"/>
              </a:lnSpc>
              <a:buNone/>
            </a:pPr>
            <a:r>
              <a:rPr lang="cs-CZ" sz="32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DOTAČNÍ PODPORA ZE STRANY JIHOČESKÉHO KRAJE</a:t>
            </a:r>
            <a:endParaRPr lang="cs-CZ" sz="32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buNone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Motivační dotace pro vybraný obor a místo poskytování ve výši 600 000 Kč, </a:t>
            </a:r>
            <a:endParaRPr lang="cs-C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cs-CZ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Úhrada nákladů spojených s bydlením  ve výši 900 000 Kč.</a:t>
            </a: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3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po dobu 5 let.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3DEBC499-EBAD-4CDE-9A8F-F602DE718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52256"/>
          </a:xfrm>
        </p:spPr>
        <p:txBody>
          <a:bodyPr>
            <a:normAutofit/>
          </a:bodyPr>
          <a:lstStyle/>
          <a:p>
            <a:r>
              <a:rPr lang="cs-CZ" sz="3200" b="1" dirty="0"/>
              <a:t>Dostupná zdravotní péče v Jihočeském kraji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746E4ED-BACD-42B2-998F-A836D6C40E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1422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B3101F-1907-4D36-920E-E850E58C0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otivační podpora 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 výši </a:t>
            </a: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600 tisíc Kč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příspěvek na úhradu nákladů spojených s bydlením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ve výši </a:t>
            </a: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900 tisíc Kč 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(15 000 Kč měsíčně), </a:t>
            </a: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 dobu 5 let.</a:t>
            </a:r>
            <a:endParaRPr lang="cs-CZ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První rok 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výplaty dotace částka </a:t>
            </a: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580 000 Kč 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(400 000 Kč motivační bonus a 180 tisíc paušální částka na úhradu nákladů s bydlením),</a:t>
            </a:r>
            <a:endParaRPr lang="cs-CZ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Druhý a třetí rok 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výplaty dotace </a:t>
            </a: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280 000 Kč 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(100 000 Kč motivační bonus a 180 tisíc paušální částka na úhradu nákladů s bydlením),</a:t>
            </a:r>
            <a:endParaRPr lang="cs-CZ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600"/>
              </a:spcAft>
              <a:buFont typeface="+mj-lt"/>
              <a:buAutoNum type="alphaLcParenR"/>
            </a:pP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Čtvrtý a pátý rok 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výplaty dotace </a:t>
            </a:r>
            <a:r>
              <a:rPr lang="cs-CZ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180 000 Kč </a:t>
            </a:r>
            <a:r>
              <a:rPr lang="cs-CZ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(paušální částka na úhradu nákladů s bydlením).</a:t>
            </a:r>
            <a:endParaRPr lang="cs-CZ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0EDE43B3-32AB-4ED9-9145-F64F68992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61133"/>
          </a:xfrm>
        </p:spPr>
        <p:txBody>
          <a:bodyPr>
            <a:normAutofit/>
          </a:bodyPr>
          <a:lstStyle/>
          <a:p>
            <a:r>
              <a:rPr lang="cs-CZ" sz="3200" b="1" dirty="0"/>
              <a:t>Dostupná zdravotní péče v Jihočeském kraji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FE918947-DE55-422D-9F4F-9B7BEB7903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516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5000">
              <a:srgbClr val="DBE4F3"/>
            </a:gs>
            <a:gs pos="0">
              <a:schemeClr val="accent1">
                <a:lumMod val="5000"/>
                <a:lumOff val="9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8A7149-CC6C-4958-A336-0B48CFFBF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810"/>
            <a:ext cx="10515600" cy="5357189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32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ROLE OBCÍ</a:t>
            </a:r>
            <a:endParaRPr lang="cs-CZ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Sdělovat Jihočeskému kraji obory zdravotní péče a místa, kde je snížená dostupnost zdravotní péče,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Vytvářet, schvalovat a předávat Jihočeskému kraji pobídky pro lékaře pro jejich získání </a:t>
            </a: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poskytování zdravotní péče v daném území,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Účastnit se jednání hodnotící komise v rámci dotačního řízení,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cs-CZ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 dotační podpory ze strany kraje plnění pobídek ze strany města, obce</a:t>
            </a: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Jihočeský kraj bude preferovat obce, které budou vytvářet podmínky pro lékaře.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cs-CZ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E8F6A6F-CAF8-4990-B748-369085752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90112"/>
          </a:xfrm>
        </p:spPr>
        <p:txBody>
          <a:bodyPr>
            <a:normAutofit/>
          </a:bodyPr>
          <a:lstStyle/>
          <a:p>
            <a:r>
              <a:rPr lang="cs-CZ" sz="3200" b="1" dirty="0"/>
              <a:t>Dostupná zdravotní péče v Jihočeském kraji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06EDEF3-08C5-443F-9CA3-5243B2AB0C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3" t="6318" r="3079" b="6318"/>
          <a:stretch/>
        </p:blipFill>
        <p:spPr bwMode="auto">
          <a:xfrm>
            <a:off x="10292862" y="0"/>
            <a:ext cx="1899138" cy="99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5364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632</Words>
  <Application>Microsoft Office PowerPoint</Application>
  <PresentationFormat>Širokoúhlá obrazovka</PresentationFormat>
  <Paragraphs>74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Wingdings</vt:lpstr>
      <vt:lpstr>Motiv Office</vt:lpstr>
      <vt:lpstr>Dostupná zdravotní péče        v Jihočeském kraji</vt:lpstr>
      <vt:lpstr>Dostupná zdravotní péče v Jihočeském kraji</vt:lpstr>
      <vt:lpstr>Prezentace aplikace PowerPoint</vt:lpstr>
      <vt:lpstr>Prezentace aplikace PowerPoint</vt:lpstr>
      <vt:lpstr>Dostupná zdravotní péče v Jihočeském kraji</vt:lpstr>
      <vt:lpstr>Dostupná zdravotní péče v Jihočeském kraji</vt:lpstr>
      <vt:lpstr>Dostupná zdravotní péče v Jihočeském kraji</vt:lpstr>
      <vt:lpstr>Dostupná zdravotní péče v Jihočeském kraji</vt:lpstr>
      <vt:lpstr>Dostupná zdravotní péče v Jihočeském kraji</vt:lpstr>
      <vt:lpstr>Dostupná zdravotní péče v Jihočeském kraji</vt:lpstr>
      <vt:lpstr>Dostupná zdravotní péče v Jihočeském kraji</vt:lpstr>
      <vt:lpstr>Dostupná zdravotní péče v Jihočeském kraji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Dostupná zdravotní péče v Jihočeském kraji</dc:title>
  <dc:creator>Studenovský Petr</dc:creator>
  <cp:lastModifiedBy>Hana Brožková</cp:lastModifiedBy>
  <cp:revision>24</cp:revision>
  <dcterms:created xsi:type="dcterms:W3CDTF">2021-09-09T06:25:01Z</dcterms:created>
  <dcterms:modified xsi:type="dcterms:W3CDTF">2021-09-14T08:22:04Z</dcterms:modified>
</cp:coreProperties>
</file>